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
  </p:notesMasterIdLst>
  <p:sldIdLst>
    <p:sldId id="256" r:id="rId2"/>
    <p:sldId id="261" r:id="rId3"/>
    <p:sldId id="265" r:id="rId4"/>
    <p:sldId id="266" r:id="rId5"/>
  </p:sldIdLst>
  <p:sldSz cx="7561263" cy="10693400"/>
  <p:notesSz cx="6888163" cy="10020300"/>
  <p:defaultTextStyle>
    <a:defPPr>
      <a:defRPr lang="fr-FR"/>
    </a:defPPr>
    <a:lvl1pPr marL="0" algn="l" defTabSz="1475110" rtl="0" eaLnBrk="1" latinLnBrk="0" hangingPunct="1">
      <a:defRPr sz="2900" kern="1200">
        <a:solidFill>
          <a:schemeClr val="tx1"/>
        </a:solidFill>
        <a:latin typeface="+mn-lt"/>
        <a:ea typeface="+mn-ea"/>
        <a:cs typeface="+mn-cs"/>
      </a:defRPr>
    </a:lvl1pPr>
    <a:lvl2pPr marL="737555" algn="l" defTabSz="1475110" rtl="0" eaLnBrk="1" latinLnBrk="0" hangingPunct="1">
      <a:defRPr sz="2900" kern="1200">
        <a:solidFill>
          <a:schemeClr val="tx1"/>
        </a:solidFill>
        <a:latin typeface="+mn-lt"/>
        <a:ea typeface="+mn-ea"/>
        <a:cs typeface="+mn-cs"/>
      </a:defRPr>
    </a:lvl2pPr>
    <a:lvl3pPr marL="1475110" algn="l" defTabSz="1475110" rtl="0" eaLnBrk="1" latinLnBrk="0" hangingPunct="1">
      <a:defRPr sz="2900" kern="1200">
        <a:solidFill>
          <a:schemeClr val="tx1"/>
        </a:solidFill>
        <a:latin typeface="+mn-lt"/>
        <a:ea typeface="+mn-ea"/>
        <a:cs typeface="+mn-cs"/>
      </a:defRPr>
    </a:lvl3pPr>
    <a:lvl4pPr marL="2212665" algn="l" defTabSz="1475110" rtl="0" eaLnBrk="1" latinLnBrk="0" hangingPunct="1">
      <a:defRPr sz="2900" kern="1200">
        <a:solidFill>
          <a:schemeClr val="tx1"/>
        </a:solidFill>
        <a:latin typeface="+mn-lt"/>
        <a:ea typeface="+mn-ea"/>
        <a:cs typeface="+mn-cs"/>
      </a:defRPr>
    </a:lvl4pPr>
    <a:lvl5pPr marL="2950220" algn="l" defTabSz="1475110" rtl="0" eaLnBrk="1" latinLnBrk="0" hangingPunct="1">
      <a:defRPr sz="2900" kern="1200">
        <a:solidFill>
          <a:schemeClr val="tx1"/>
        </a:solidFill>
        <a:latin typeface="+mn-lt"/>
        <a:ea typeface="+mn-ea"/>
        <a:cs typeface="+mn-cs"/>
      </a:defRPr>
    </a:lvl5pPr>
    <a:lvl6pPr marL="3687775" algn="l" defTabSz="1475110" rtl="0" eaLnBrk="1" latinLnBrk="0" hangingPunct="1">
      <a:defRPr sz="2900" kern="1200">
        <a:solidFill>
          <a:schemeClr val="tx1"/>
        </a:solidFill>
        <a:latin typeface="+mn-lt"/>
        <a:ea typeface="+mn-ea"/>
        <a:cs typeface="+mn-cs"/>
      </a:defRPr>
    </a:lvl6pPr>
    <a:lvl7pPr marL="4425330" algn="l" defTabSz="1475110" rtl="0" eaLnBrk="1" latinLnBrk="0" hangingPunct="1">
      <a:defRPr sz="2900" kern="1200">
        <a:solidFill>
          <a:schemeClr val="tx1"/>
        </a:solidFill>
        <a:latin typeface="+mn-lt"/>
        <a:ea typeface="+mn-ea"/>
        <a:cs typeface="+mn-cs"/>
      </a:defRPr>
    </a:lvl7pPr>
    <a:lvl8pPr marL="5162885" algn="l" defTabSz="1475110" rtl="0" eaLnBrk="1" latinLnBrk="0" hangingPunct="1">
      <a:defRPr sz="2900" kern="1200">
        <a:solidFill>
          <a:schemeClr val="tx1"/>
        </a:solidFill>
        <a:latin typeface="+mn-lt"/>
        <a:ea typeface="+mn-ea"/>
        <a:cs typeface="+mn-cs"/>
      </a:defRPr>
    </a:lvl8pPr>
    <a:lvl9pPr marL="5900440" algn="l" defTabSz="1475110"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FFF66"/>
    <a:srgbClr val="FFFF99"/>
    <a:srgbClr val="007E39"/>
    <a:srgbClr val="B0DAA6"/>
    <a:srgbClr val="90CC82"/>
    <a:srgbClr val="B3CC82"/>
    <a:srgbClr val="666633"/>
    <a:srgbClr val="CC0000"/>
    <a:srgbClr val="007E5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362" y="3312"/>
      </p:cViewPr>
      <p:guideLst>
        <p:guide orient="horz" pos="3368"/>
        <p:guide pos="238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68021CA6-2FCD-4D71-A90C-C095FF04914B}" type="datetimeFigureOut">
              <a:rPr lang="fr-FR" smtClean="0"/>
              <a:pPr/>
              <a:t>21/01/2023</a:t>
            </a:fld>
            <a:endParaRPr lang="fr-FR"/>
          </a:p>
        </p:txBody>
      </p:sp>
      <p:sp>
        <p:nvSpPr>
          <p:cNvPr id="4" name="Espace réservé de l'image des diapositives 3"/>
          <p:cNvSpPr>
            <a:spLocks noGrp="1" noRot="1" noChangeAspect="1"/>
          </p:cNvSpPr>
          <p:nvPr>
            <p:ph type="sldImg" idx="2"/>
          </p:nvPr>
        </p:nvSpPr>
        <p:spPr>
          <a:xfrm>
            <a:off x="2116138" y="750888"/>
            <a:ext cx="2655887" cy="375761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759325"/>
            <a:ext cx="5510213" cy="451008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AFCBB5CE-7D8E-45B4-A362-8B5DED6108C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FCBB5CE-7D8E-45B4-A362-8B5DED6108C2}"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FCBB5CE-7D8E-45B4-A362-8B5DED6108C2}"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6"/>
            <a:ext cx="6427073" cy="2292150"/>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066952" y="668338"/>
            <a:ext cx="2813157" cy="142256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24855" y="668338"/>
            <a:ext cx="8316077" cy="142256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0"/>
            <a:ext cx="6427073" cy="2123828"/>
          </a:xfrm>
        </p:spPr>
        <p:txBody>
          <a:bodyPr anchor="t"/>
          <a:lstStyle>
            <a:lvl1pPr algn="l">
              <a:defRPr sz="65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97288" y="4532320"/>
            <a:ext cx="6427073" cy="2339180"/>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24855" y="3891210"/>
            <a:ext cx="5564617" cy="11002816"/>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315493" y="3891210"/>
            <a:ext cx="5564616" cy="11002816"/>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428233"/>
            <a:ext cx="6805137" cy="1782233"/>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78063" y="2393640"/>
            <a:ext cx="3340871" cy="99755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78063" y="3391194"/>
            <a:ext cx="3340871"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017" y="2393640"/>
            <a:ext cx="3342183" cy="99755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841017" y="3391194"/>
            <a:ext cx="3342183"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7"/>
            <a:ext cx="2487604" cy="1811937"/>
          </a:xfrm>
        </p:spPr>
        <p:txBody>
          <a:bodyPr anchor="b"/>
          <a:lstStyle>
            <a:lvl1pPr algn="l">
              <a:defRPr sz="3200" b="1"/>
            </a:lvl1pPr>
          </a:lstStyle>
          <a:p>
            <a:r>
              <a:rPr lang="fr-FR" smtClean="0"/>
              <a:t>Cliquez pour modifier le style du titre</a:t>
            </a:r>
            <a:endParaRPr lang="fr-FR"/>
          </a:p>
        </p:txBody>
      </p:sp>
      <p:sp>
        <p:nvSpPr>
          <p:cNvPr id="3" name="Espace réservé du contenu 2"/>
          <p:cNvSpPr>
            <a:spLocks noGrp="1"/>
          </p:cNvSpPr>
          <p:nvPr>
            <p:ph idx="1"/>
          </p:nvPr>
        </p:nvSpPr>
        <p:spPr>
          <a:xfrm>
            <a:off x="2956244" y="425757"/>
            <a:ext cx="4226956" cy="9126521"/>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064" y="2237695"/>
            <a:ext cx="2487604" cy="7314583"/>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1" y="7485381"/>
            <a:ext cx="4536758" cy="883691"/>
          </a:xfrm>
        </p:spPr>
        <p:txBody>
          <a:bodyPr anchor="b"/>
          <a:lstStyle>
            <a:lvl1pPr algn="l">
              <a:defRPr sz="32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482061" y="955475"/>
            <a:ext cx="4536758" cy="6416040"/>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lang="fr-FR"/>
          </a:p>
        </p:txBody>
      </p:sp>
      <p:sp>
        <p:nvSpPr>
          <p:cNvPr id="4" name="Espace réservé du texte 3"/>
          <p:cNvSpPr>
            <a:spLocks noGrp="1"/>
          </p:cNvSpPr>
          <p:nvPr>
            <p:ph type="body" sz="half" idx="2"/>
          </p:nvPr>
        </p:nvSpPr>
        <p:spPr>
          <a:xfrm>
            <a:off x="1482061" y="8369072"/>
            <a:ext cx="4536758" cy="1254989"/>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A99045C-3FDF-47AA-BED5-B42877B1863E}" type="datetimeFigureOut">
              <a:rPr lang="fr-FR" smtClean="0"/>
              <a:pPr/>
              <a:t>21/01/2023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62C989-7695-43A2-8C61-CC69599B214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3"/>
            <a:ext cx="6805137" cy="1782233"/>
          </a:xfrm>
          <a:prstGeom prst="rect">
            <a:avLst/>
          </a:prstGeom>
        </p:spPr>
        <p:txBody>
          <a:bodyPr vert="horz" lIns="147511" tIns="73756" rIns="147511" bIns="73756"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78063" y="2495127"/>
            <a:ext cx="6805137" cy="7057150"/>
          </a:xfrm>
          <a:prstGeom prst="rect">
            <a:avLst/>
          </a:prstGeom>
        </p:spPr>
        <p:txBody>
          <a:bodyPr vert="horz" lIns="147511" tIns="73756" rIns="147511" bIns="73756"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063" y="9911199"/>
            <a:ext cx="1764295" cy="569325"/>
          </a:xfrm>
          <a:prstGeom prst="rect">
            <a:avLst/>
          </a:prstGeom>
        </p:spPr>
        <p:txBody>
          <a:bodyPr vert="horz" lIns="147511" tIns="73756" rIns="147511" bIns="73756" rtlCol="0" anchor="ctr"/>
          <a:lstStyle>
            <a:lvl1pPr algn="l">
              <a:defRPr sz="1900">
                <a:solidFill>
                  <a:schemeClr val="tx1">
                    <a:tint val="75000"/>
                  </a:schemeClr>
                </a:solidFill>
              </a:defRPr>
            </a:lvl1pPr>
          </a:lstStyle>
          <a:p>
            <a:fld id="{BA99045C-3FDF-47AA-BED5-B42877B1863E}" type="datetimeFigureOut">
              <a:rPr lang="fr-FR" smtClean="0"/>
              <a:pPr/>
              <a:t>21/01/2023</a:t>
            </a:fld>
            <a:endParaRPr lang="fr-FR"/>
          </a:p>
        </p:txBody>
      </p:sp>
      <p:sp>
        <p:nvSpPr>
          <p:cNvPr id="5" name="Espace réservé du pied de page 4"/>
          <p:cNvSpPr>
            <a:spLocks noGrp="1"/>
          </p:cNvSpPr>
          <p:nvPr>
            <p:ph type="ftr" sz="quarter" idx="3"/>
          </p:nvPr>
        </p:nvSpPr>
        <p:spPr>
          <a:xfrm>
            <a:off x="2583432" y="9911199"/>
            <a:ext cx="2394400" cy="569325"/>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5"/>
          </a:xfrm>
          <a:prstGeom prst="rect">
            <a:avLst/>
          </a:prstGeom>
        </p:spPr>
        <p:txBody>
          <a:bodyPr vert="horz" lIns="147511" tIns="73756" rIns="147511" bIns="73756" rtlCol="0" anchor="ctr"/>
          <a:lstStyle>
            <a:lvl1pPr algn="r">
              <a:defRPr sz="1900">
                <a:solidFill>
                  <a:schemeClr val="tx1">
                    <a:tint val="75000"/>
                  </a:schemeClr>
                </a:solidFill>
              </a:defRPr>
            </a:lvl1pPr>
          </a:lstStyle>
          <a:p>
            <a:fld id="{1D62C989-7695-43A2-8C61-CC69599B214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fr-FR"/>
      </a:defPPr>
      <a:lvl1pPr marL="0" algn="l" defTabSz="1475110" rtl="0" eaLnBrk="1" latinLnBrk="0" hangingPunct="1">
        <a:defRPr sz="2900" kern="1200">
          <a:solidFill>
            <a:schemeClr val="tx1"/>
          </a:solidFill>
          <a:latin typeface="+mn-lt"/>
          <a:ea typeface="+mn-ea"/>
          <a:cs typeface="+mn-cs"/>
        </a:defRPr>
      </a:lvl1pPr>
      <a:lvl2pPr marL="737555" algn="l" defTabSz="1475110" rtl="0" eaLnBrk="1" latinLnBrk="0" hangingPunct="1">
        <a:defRPr sz="2900" kern="1200">
          <a:solidFill>
            <a:schemeClr val="tx1"/>
          </a:solidFill>
          <a:latin typeface="+mn-lt"/>
          <a:ea typeface="+mn-ea"/>
          <a:cs typeface="+mn-cs"/>
        </a:defRPr>
      </a:lvl2pPr>
      <a:lvl3pPr marL="1475110" algn="l" defTabSz="1475110" rtl="0" eaLnBrk="1" latinLnBrk="0" hangingPunct="1">
        <a:defRPr sz="2900" kern="1200">
          <a:solidFill>
            <a:schemeClr val="tx1"/>
          </a:solidFill>
          <a:latin typeface="+mn-lt"/>
          <a:ea typeface="+mn-ea"/>
          <a:cs typeface="+mn-cs"/>
        </a:defRPr>
      </a:lvl3pPr>
      <a:lvl4pPr marL="2212665" algn="l" defTabSz="1475110" rtl="0" eaLnBrk="1" latinLnBrk="0" hangingPunct="1">
        <a:defRPr sz="2900" kern="1200">
          <a:solidFill>
            <a:schemeClr val="tx1"/>
          </a:solidFill>
          <a:latin typeface="+mn-lt"/>
          <a:ea typeface="+mn-ea"/>
          <a:cs typeface="+mn-cs"/>
        </a:defRPr>
      </a:lvl4pPr>
      <a:lvl5pPr marL="2950220" algn="l" defTabSz="1475110" rtl="0" eaLnBrk="1" latinLnBrk="0" hangingPunct="1">
        <a:defRPr sz="2900" kern="1200">
          <a:solidFill>
            <a:schemeClr val="tx1"/>
          </a:solidFill>
          <a:latin typeface="+mn-lt"/>
          <a:ea typeface="+mn-ea"/>
          <a:cs typeface="+mn-cs"/>
        </a:defRPr>
      </a:lvl5pPr>
      <a:lvl6pPr marL="3687775" algn="l" defTabSz="1475110" rtl="0" eaLnBrk="1" latinLnBrk="0" hangingPunct="1">
        <a:defRPr sz="2900" kern="1200">
          <a:solidFill>
            <a:schemeClr val="tx1"/>
          </a:solidFill>
          <a:latin typeface="+mn-lt"/>
          <a:ea typeface="+mn-ea"/>
          <a:cs typeface="+mn-cs"/>
        </a:defRPr>
      </a:lvl6pPr>
      <a:lvl7pPr marL="4425330" algn="l" defTabSz="1475110" rtl="0" eaLnBrk="1" latinLnBrk="0" hangingPunct="1">
        <a:defRPr sz="2900" kern="1200">
          <a:solidFill>
            <a:schemeClr val="tx1"/>
          </a:solidFill>
          <a:latin typeface="+mn-lt"/>
          <a:ea typeface="+mn-ea"/>
          <a:cs typeface="+mn-cs"/>
        </a:defRPr>
      </a:lvl7pPr>
      <a:lvl8pPr marL="5162885" algn="l" defTabSz="1475110" rtl="0" eaLnBrk="1" latinLnBrk="0" hangingPunct="1">
        <a:defRPr sz="2900" kern="1200">
          <a:solidFill>
            <a:schemeClr val="tx1"/>
          </a:solidFill>
          <a:latin typeface="+mn-lt"/>
          <a:ea typeface="+mn-ea"/>
          <a:cs typeface="+mn-cs"/>
        </a:defRPr>
      </a:lvl8pPr>
      <a:lvl9pPr marL="5900440" algn="l" defTabSz="147511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nafam.org/bretagne/actualites/rediffusion-colloque-du-10062022-quels-habitats-pour-les-personnes-en-situation" TargetMode="External"/><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2.png"/><Relationship Id="rId7" Type="http://schemas.openxmlformats.org/officeDocument/2006/relationships/hyperlink" Target="mailto:unafam29.carhaix@gmail.com" TargetMode="External"/><Relationship Id="rId2" Type="http://schemas.openxmlformats.org/officeDocument/2006/relationships/hyperlink" Target="https://www.unafam.org/finistere/actualites/epsm-finistere-sud-le-pole-de-psyciatrie-de-lenfant-et-de-ladolescent" TargetMode="External"/><Relationship Id="rId1" Type="http://schemas.openxmlformats.org/officeDocument/2006/relationships/slideLayout" Target="../slideLayouts/slideLayout2.xml"/><Relationship Id="rId6" Type="http://schemas.openxmlformats.org/officeDocument/2006/relationships/hyperlink" Target="mailto:unafam29.morlaix@gmail.com" TargetMode="External"/><Relationship Id="rId5" Type="http://schemas.openxmlformats.org/officeDocument/2006/relationships/hyperlink" Target="mailto:unafam29.quimper@gmail.com" TargetMode="External"/><Relationship Id="rId4" Type="http://schemas.openxmlformats.org/officeDocument/2006/relationships/hyperlink" Target="mailto:29@unafam.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legifrance.gouv.fr/codes/article_lc/LEGIARTI000045604981"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ZoneTexte 30"/>
          <p:cNvSpPr txBox="1"/>
          <p:nvPr/>
        </p:nvSpPr>
        <p:spPr>
          <a:xfrm>
            <a:off x="324247" y="2322364"/>
            <a:ext cx="3312368" cy="7017306"/>
          </a:xfrm>
          <a:prstGeom prst="rect">
            <a:avLst/>
          </a:prstGeom>
          <a:solidFill>
            <a:schemeClr val="bg1"/>
          </a:solidFill>
          <a:ln>
            <a:noFill/>
          </a:ln>
        </p:spPr>
        <p:txBody>
          <a:bodyPr wrap="square" rtlCol="0">
            <a:spAutoFit/>
          </a:bodyPr>
          <a:lstStyle/>
          <a:p>
            <a:r>
              <a:rPr lang="fr-FR" sz="1800" b="1" dirty="0" smtClean="0">
                <a:solidFill>
                  <a:srgbClr val="0070C0"/>
                </a:solidFill>
                <a:latin typeface="Ink Free" pitchFamily="66" charset="0"/>
              </a:rPr>
              <a:t>L’éditorial  de Jean-Claude </a:t>
            </a:r>
            <a:r>
              <a:rPr lang="fr-FR" sz="1800" b="1" dirty="0" err="1" smtClean="0">
                <a:solidFill>
                  <a:srgbClr val="0070C0"/>
                </a:solidFill>
                <a:latin typeface="Ink Free" pitchFamily="66" charset="0"/>
              </a:rPr>
              <a:t>Carn</a:t>
            </a:r>
            <a:r>
              <a:rPr lang="fr-FR" sz="1800" b="1" dirty="0" smtClean="0">
                <a:solidFill>
                  <a:srgbClr val="0070C0"/>
                </a:solidFill>
                <a:latin typeface="Ink Free" pitchFamily="66" charset="0"/>
              </a:rPr>
              <a:t>,</a:t>
            </a:r>
          </a:p>
          <a:p>
            <a:pPr algn="just"/>
            <a:r>
              <a:rPr lang="fr-FR" sz="1100" b="1" dirty="0" smtClean="0">
                <a:solidFill>
                  <a:srgbClr val="0070C0"/>
                </a:solidFill>
                <a:latin typeface="Arial Narrow" pitchFamily="34" charset="0"/>
              </a:rPr>
              <a:t>notre nouveau délégué départemental</a:t>
            </a:r>
          </a:p>
          <a:p>
            <a:r>
              <a:rPr lang="fr-FR" sz="1100" dirty="0" smtClean="0">
                <a:solidFill>
                  <a:srgbClr val="000000"/>
                </a:solidFill>
                <a:latin typeface="Arial Narrow" pitchFamily="34" charset="0"/>
                <a:ea typeface="Arial Narrow" pitchFamily="34"/>
                <a:cs typeface="Times New Roman" pitchFamily="18"/>
              </a:rPr>
              <a:t>Madame, Monsieur, chères adhérentes, chers adhérents,</a:t>
            </a:r>
          </a:p>
          <a:p>
            <a:pPr algn="just"/>
            <a:r>
              <a:rPr lang="fr-FR" sz="1100" dirty="0" smtClean="0">
                <a:latin typeface="Arial Narrow" pitchFamily="34" charset="0"/>
              </a:rPr>
              <a:t>                                    Voilà une nouvelle année passée et la </a:t>
            </a:r>
            <a:br>
              <a:rPr lang="fr-FR" sz="1100" dirty="0" smtClean="0">
                <a:latin typeface="Arial Narrow" pitchFamily="34" charset="0"/>
              </a:rPr>
            </a:br>
            <a:r>
              <a:rPr lang="fr-FR" sz="1100" dirty="0" smtClean="0">
                <a:latin typeface="Arial Narrow" pitchFamily="34" charset="0"/>
              </a:rPr>
              <a:t>                                    psychiatrie ne va pas mieux. Les ailes          </a:t>
            </a:r>
            <a:br>
              <a:rPr lang="fr-FR" sz="1100" dirty="0" smtClean="0">
                <a:latin typeface="Arial Narrow" pitchFamily="34" charset="0"/>
              </a:rPr>
            </a:br>
            <a:r>
              <a:rPr lang="fr-FR" sz="1100" dirty="0" smtClean="0">
                <a:latin typeface="Arial Narrow" pitchFamily="34" charset="0"/>
              </a:rPr>
              <a:t>                                    de nos proches, de nos enfants,  </a:t>
            </a:r>
            <a:br>
              <a:rPr lang="fr-FR" sz="1100" dirty="0" smtClean="0">
                <a:latin typeface="Arial Narrow" pitchFamily="34" charset="0"/>
              </a:rPr>
            </a:br>
            <a:r>
              <a:rPr lang="fr-FR" sz="1100" dirty="0" smtClean="0">
                <a:latin typeface="Arial Narrow" pitchFamily="34" charset="0"/>
              </a:rPr>
              <a:t>                                    brûlent et rien de nouveau n’est fait </a:t>
            </a:r>
            <a:br>
              <a:rPr lang="fr-FR" sz="1100" dirty="0" smtClean="0">
                <a:latin typeface="Arial Narrow" pitchFamily="34" charset="0"/>
              </a:rPr>
            </a:br>
            <a:r>
              <a:rPr lang="fr-FR" sz="1100" dirty="0" smtClean="0">
                <a:latin typeface="Arial Narrow" pitchFamily="34" charset="0"/>
              </a:rPr>
              <a:t>                                    pour arrêter ce sinistre et les remettre </a:t>
            </a:r>
            <a:br>
              <a:rPr lang="fr-FR" sz="1100" dirty="0" smtClean="0">
                <a:latin typeface="Arial Narrow" pitchFamily="34" charset="0"/>
              </a:rPr>
            </a:br>
            <a:r>
              <a:rPr lang="fr-FR" sz="1100" dirty="0" smtClean="0">
                <a:latin typeface="Arial Narrow" pitchFamily="34" charset="0"/>
              </a:rPr>
              <a:t>                                    sur pied. C’est une catastrophe </a:t>
            </a:r>
            <a:br>
              <a:rPr lang="fr-FR" sz="1100" dirty="0" smtClean="0">
                <a:latin typeface="Arial Narrow" pitchFamily="34" charset="0"/>
              </a:rPr>
            </a:br>
            <a:r>
              <a:rPr lang="fr-FR" sz="1100" dirty="0" smtClean="0">
                <a:latin typeface="Arial Narrow" pitchFamily="34" charset="0"/>
              </a:rPr>
              <a:t>                                    humaine, sociale et  </a:t>
            </a:r>
            <a:br>
              <a:rPr lang="fr-FR" sz="1100" dirty="0" smtClean="0">
                <a:latin typeface="Arial Narrow" pitchFamily="34" charset="0"/>
              </a:rPr>
            </a:br>
            <a:r>
              <a:rPr lang="fr-FR" sz="1100" dirty="0" smtClean="0">
                <a:latin typeface="Arial Narrow" pitchFamily="34" charset="0"/>
              </a:rPr>
              <a:t>économique mais, en France, le mot fraternité semble vidé de tout sens puisqu’on ne veut pas mettre les moyens afin de résoudre les problèmes largement posés, étudiés et arrosés de promesses et de résolutions… </a:t>
            </a:r>
          </a:p>
          <a:p>
            <a:pPr algn="just"/>
            <a:r>
              <a:rPr lang="fr-FR" sz="1100" dirty="0" smtClean="0">
                <a:latin typeface="Arial Narrow" pitchFamily="34" charset="0"/>
              </a:rPr>
              <a:t>Alors nous autres, proches, parents, bénévoles, faisons le colibri en apportant notre goutte d’eau, chaque jour, chaque semaine, pour limiter les dégâts. Oui, nos gestes peuvent paraître insignifiants et, parfois, ils le sont vraiment mais, au moins, nous faisons notre part. Nous attendons que les politiques, les administrations, cessent de « </a:t>
            </a:r>
            <a:r>
              <a:rPr lang="fr-FR" sz="1100" dirty="0" err="1" smtClean="0">
                <a:latin typeface="Arial Narrow" pitchFamily="34" charset="0"/>
              </a:rPr>
              <a:t>procrastiner</a:t>
            </a:r>
            <a:r>
              <a:rPr lang="fr-FR" sz="1100" dirty="0" smtClean="0">
                <a:latin typeface="Arial Narrow" pitchFamily="34" charset="0"/>
              </a:rPr>
              <a:t> » (remettre au lendemain) et BOUGENT  pour donner aux hôpitaux, aux services médico-sociaux, à tous les soignants qui se démènent chaque jour aux côtés de nos proches les moyens humains et financiers d’accomplir leur travail  ! A L’UNAFAM, nous allons continuer d’être autant que possible</a:t>
            </a:r>
          </a:p>
          <a:p>
            <a:r>
              <a:rPr lang="fr-FR" sz="1100" dirty="0" smtClean="0">
                <a:latin typeface="Arial Narrow" pitchFamily="34" charset="0"/>
              </a:rPr>
              <a:t>à vos côtés. </a:t>
            </a:r>
            <a:br>
              <a:rPr lang="fr-FR" sz="1100" dirty="0" smtClean="0">
                <a:latin typeface="Arial Narrow" pitchFamily="34" charset="0"/>
              </a:rPr>
            </a:br>
            <a:r>
              <a:rPr lang="fr-FR" sz="1100" dirty="0" smtClean="0">
                <a:latin typeface="Arial Narrow" pitchFamily="34" charset="0"/>
              </a:rPr>
              <a:t>Pensez à retenir les dates de l’agenda ci-après et n’hésitez pas à faire des suggestions.</a:t>
            </a:r>
          </a:p>
          <a:p>
            <a:pPr algn="just"/>
            <a:r>
              <a:rPr lang="fr-FR" sz="1100" dirty="0" smtClean="0">
                <a:latin typeface="Arial Narrow" pitchFamily="34" charset="0"/>
              </a:rPr>
              <a:t>Je vous souhaite une bonne et heureuse année 2023 !</a:t>
            </a:r>
          </a:p>
          <a:p>
            <a:pPr algn="just"/>
            <a:r>
              <a:rPr lang="fr-FR" sz="1100" b="1" dirty="0" smtClean="0">
                <a:latin typeface="Arial Narrow" pitchFamily="34" charset="0"/>
              </a:rPr>
              <a:t>Jean Claude CARN, délégué départemental du Finistère </a:t>
            </a:r>
          </a:p>
          <a:p>
            <a:r>
              <a:rPr lang="fr-FR" sz="1800" b="1" dirty="0" smtClean="0">
                <a:solidFill>
                  <a:srgbClr val="0070C0"/>
                </a:solidFill>
                <a:latin typeface="Ink Free" pitchFamily="66" charset="0"/>
              </a:rPr>
              <a:t/>
            </a:r>
            <a:br>
              <a:rPr lang="fr-FR" sz="1800" b="1" dirty="0" smtClean="0">
                <a:solidFill>
                  <a:srgbClr val="0070C0"/>
                </a:solidFill>
                <a:latin typeface="Ink Free" pitchFamily="66" charset="0"/>
              </a:rPr>
            </a:br>
            <a:endParaRPr lang="fr-FR" sz="1100" b="1" dirty="0" smtClean="0">
              <a:solidFill>
                <a:srgbClr val="0070C0"/>
              </a:solidFill>
              <a:latin typeface="Arial Narrow" pitchFamily="34" charset="0"/>
            </a:endParaRPr>
          </a:p>
          <a:p>
            <a:endParaRPr lang="fr-FR" sz="1800" b="1" dirty="0" smtClean="0">
              <a:solidFill>
                <a:srgbClr val="0070C0"/>
              </a:solidFill>
              <a:latin typeface="Ink Free" pitchFamily="66" charset="0"/>
            </a:endParaRPr>
          </a:p>
          <a:p>
            <a:r>
              <a:rPr lang="fr-FR" sz="1100" b="1" dirty="0" smtClean="0">
                <a:solidFill>
                  <a:srgbClr val="0070C0"/>
                </a:solidFill>
                <a:latin typeface="Arial Narrow" pitchFamily="34" charset="0"/>
              </a:rPr>
              <a:t/>
            </a:r>
            <a:br>
              <a:rPr lang="fr-FR" sz="1100" b="1" dirty="0" smtClean="0">
                <a:solidFill>
                  <a:srgbClr val="0070C0"/>
                </a:solidFill>
                <a:latin typeface="Arial Narrow" pitchFamily="34" charset="0"/>
              </a:rPr>
            </a:br>
            <a:r>
              <a:rPr lang="fr-FR" sz="1100" b="1" dirty="0" smtClean="0">
                <a:solidFill>
                  <a:srgbClr val="0070C0"/>
                </a:solidFill>
                <a:latin typeface="Arial Narrow" pitchFamily="34" charset="0"/>
              </a:rPr>
              <a:t> </a:t>
            </a:r>
          </a:p>
          <a:p>
            <a:pPr algn="just"/>
            <a:r>
              <a:rPr lang="fr-FR" sz="1100" dirty="0" smtClean="0">
                <a:solidFill>
                  <a:srgbClr val="000000"/>
                </a:solidFill>
                <a:latin typeface="Arial Narrow" pitchFamily="34" charset="0"/>
                <a:ea typeface="Arial Narrow" pitchFamily="34"/>
                <a:cs typeface="Times New Roman" pitchFamily="18"/>
              </a:rPr>
              <a:t/>
            </a:r>
            <a:br>
              <a:rPr lang="fr-FR" sz="1100" dirty="0" smtClean="0">
                <a:solidFill>
                  <a:srgbClr val="000000"/>
                </a:solidFill>
                <a:latin typeface="Arial Narrow" pitchFamily="34" charset="0"/>
                <a:ea typeface="Arial Narrow" pitchFamily="34"/>
                <a:cs typeface="Times New Roman" pitchFamily="18"/>
              </a:rPr>
            </a:br>
            <a:endParaRPr lang="fr-FR" sz="1100" dirty="0" smtClean="0">
              <a:solidFill>
                <a:srgbClr val="000000"/>
              </a:solidFill>
              <a:latin typeface="Arial Narrow" pitchFamily="34" charset="0"/>
              <a:ea typeface="Arial Narrow" pitchFamily="34"/>
              <a:cs typeface="Times New Roman" pitchFamily="18"/>
            </a:endParaRPr>
          </a:p>
          <a:p>
            <a:pPr algn="just"/>
            <a:endParaRPr lang="fr-FR" sz="1100" b="1" dirty="0" smtClean="0">
              <a:solidFill>
                <a:srgbClr val="000000"/>
              </a:solidFill>
              <a:latin typeface="Arial Narrow" pitchFamily="34" charset="0"/>
              <a:ea typeface="Arial Narrow" pitchFamily="34"/>
              <a:cs typeface="Times New Roman" pitchFamily="18"/>
            </a:endParaRPr>
          </a:p>
        </p:txBody>
      </p:sp>
      <p:pic>
        <p:nvPicPr>
          <p:cNvPr id="5121" name="Picture 1" descr="C:\Users\franc\Desktop\photo JC 2.jpg"/>
          <p:cNvPicPr>
            <a:picLocks noChangeAspect="1" noChangeArrowheads="1"/>
          </p:cNvPicPr>
          <p:nvPr/>
        </p:nvPicPr>
        <p:blipFill>
          <a:blip r:embed="rId4" cstate="print"/>
          <a:srcRect/>
          <a:stretch>
            <a:fillRect/>
          </a:stretch>
        </p:blipFill>
        <p:spPr bwMode="auto">
          <a:xfrm>
            <a:off x="396255" y="3042444"/>
            <a:ext cx="1039662" cy="1112878"/>
          </a:xfrm>
          <a:prstGeom prst="rect">
            <a:avLst/>
          </a:prstGeom>
          <a:noFill/>
        </p:spPr>
      </p:pic>
      <p:sp>
        <p:nvSpPr>
          <p:cNvPr id="11" name="ZoneTexte 10"/>
          <p:cNvSpPr txBox="1"/>
          <p:nvPr/>
        </p:nvSpPr>
        <p:spPr>
          <a:xfrm rot="10800000" flipV="1">
            <a:off x="324247" y="1026220"/>
            <a:ext cx="1693092" cy="276999"/>
          </a:xfrm>
          <a:prstGeom prst="rect">
            <a:avLst/>
          </a:prstGeom>
          <a:noFill/>
        </p:spPr>
        <p:txBody>
          <a:bodyPr wrap="square" rtlCol="0">
            <a:spAutoFit/>
          </a:bodyPr>
          <a:lstStyle/>
          <a:p>
            <a:r>
              <a:rPr lang="fr-FR" sz="1200" b="1" dirty="0" smtClean="0">
                <a:solidFill>
                  <a:srgbClr val="0070C0"/>
                </a:solidFill>
                <a:latin typeface="Ink Free" pitchFamily="66" charset="0"/>
              </a:rPr>
              <a:t>Délégation du Finistère</a:t>
            </a:r>
            <a:endParaRPr lang="fr-FR" sz="1200" b="1" dirty="0">
              <a:solidFill>
                <a:srgbClr val="0070C0"/>
              </a:solidFill>
              <a:latin typeface="Ink Free" pitchFamily="66" charset="0"/>
            </a:endParaRPr>
          </a:p>
        </p:txBody>
      </p:sp>
      <p:sp>
        <p:nvSpPr>
          <p:cNvPr id="14" name="ZoneTexte 13"/>
          <p:cNvSpPr txBox="1"/>
          <p:nvPr/>
        </p:nvSpPr>
        <p:spPr>
          <a:xfrm>
            <a:off x="180231" y="450156"/>
            <a:ext cx="2023311" cy="646331"/>
          </a:xfrm>
          <a:prstGeom prst="rect">
            <a:avLst/>
          </a:prstGeom>
          <a:noFill/>
        </p:spPr>
        <p:txBody>
          <a:bodyPr wrap="none" rtlCol="0">
            <a:spAutoFit/>
          </a:bodyPr>
          <a:lstStyle/>
          <a:p>
            <a:r>
              <a:rPr lang="fr-FR" sz="3600" b="1" dirty="0" smtClean="0">
                <a:solidFill>
                  <a:srgbClr val="0070C0"/>
                </a:solidFill>
                <a:latin typeface="Ink Free" pitchFamily="66" charset="0"/>
              </a:rPr>
              <a:t>LE LIEN</a:t>
            </a:r>
            <a:endParaRPr lang="fr-FR" sz="3600" b="1" dirty="0"/>
          </a:p>
        </p:txBody>
      </p:sp>
      <p:sp>
        <p:nvSpPr>
          <p:cNvPr id="15" name="ZoneTexte 14"/>
          <p:cNvSpPr txBox="1"/>
          <p:nvPr/>
        </p:nvSpPr>
        <p:spPr>
          <a:xfrm>
            <a:off x="540271" y="1458268"/>
            <a:ext cx="1173719" cy="276999"/>
          </a:xfrm>
          <a:prstGeom prst="rect">
            <a:avLst/>
          </a:prstGeom>
          <a:noFill/>
        </p:spPr>
        <p:txBody>
          <a:bodyPr wrap="none" rtlCol="0">
            <a:spAutoFit/>
          </a:bodyPr>
          <a:lstStyle/>
          <a:p>
            <a:r>
              <a:rPr lang="fr-FR" sz="1200" b="1" dirty="0" smtClean="0">
                <a:solidFill>
                  <a:srgbClr val="0070C0"/>
                </a:solidFill>
                <a:latin typeface="Ink Free" pitchFamily="66" charset="0"/>
              </a:rPr>
              <a:t>Janvier 2023</a:t>
            </a:r>
            <a:endParaRPr lang="fr-FR" sz="1200" b="1" dirty="0">
              <a:solidFill>
                <a:srgbClr val="0070C0"/>
              </a:solidFill>
              <a:latin typeface="Ink Free" pitchFamily="66" charset="0"/>
            </a:endParaRPr>
          </a:p>
        </p:txBody>
      </p:sp>
      <p:sp>
        <p:nvSpPr>
          <p:cNvPr id="19" name="ZoneTexte 18"/>
          <p:cNvSpPr txBox="1"/>
          <p:nvPr/>
        </p:nvSpPr>
        <p:spPr>
          <a:xfrm>
            <a:off x="2988543" y="9307140"/>
            <a:ext cx="325730" cy="276999"/>
          </a:xfrm>
          <a:prstGeom prst="rect">
            <a:avLst/>
          </a:prstGeom>
          <a:noFill/>
        </p:spPr>
        <p:txBody>
          <a:bodyPr wrap="none" rtlCol="0">
            <a:spAutoFit/>
          </a:bodyPr>
          <a:lstStyle/>
          <a:p>
            <a:r>
              <a:rPr lang="fr-FR" sz="1200" b="1" dirty="0" smtClean="0">
                <a:solidFill>
                  <a:srgbClr val="0070C0"/>
                </a:solidFill>
                <a:latin typeface="Arial Narrow" pitchFamily="34" charset="0"/>
              </a:rPr>
              <a:t>    </a:t>
            </a:r>
            <a:endParaRPr lang="fr-FR" sz="1200" b="1" dirty="0">
              <a:solidFill>
                <a:srgbClr val="0070C0"/>
              </a:solidFill>
              <a:latin typeface="Arial Narrow" pitchFamily="34" charset="0"/>
            </a:endParaRPr>
          </a:p>
        </p:txBody>
      </p:sp>
      <p:sp>
        <p:nvSpPr>
          <p:cNvPr id="38" name="ZoneTexte 37"/>
          <p:cNvSpPr txBox="1"/>
          <p:nvPr/>
        </p:nvSpPr>
        <p:spPr>
          <a:xfrm>
            <a:off x="2628503" y="5418708"/>
            <a:ext cx="219932" cy="276999"/>
          </a:xfrm>
          <a:prstGeom prst="rect">
            <a:avLst/>
          </a:prstGeom>
          <a:noFill/>
        </p:spPr>
        <p:txBody>
          <a:bodyPr wrap="none" rtlCol="0">
            <a:spAutoFit/>
          </a:bodyPr>
          <a:lstStyle/>
          <a:p>
            <a:r>
              <a:rPr lang="fr-FR" sz="1200" b="1" dirty="0" smtClean="0">
                <a:latin typeface="Arial Narrow" pitchFamily="34" charset="0"/>
              </a:rPr>
              <a:t> </a:t>
            </a:r>
            <a:endParaRPr lang="fr-FR" sz="1200" b="1" dirty="0">
              <a:latin typeface="Arial Narrow" pitchFamily="34" charset="0"/>
            </a:endParaRPr>
          </a:p>
        </p:txBody>
      </p:sp>
      <p:sp>
        <p:nvSpPr>
          <p:cNvPr id="26" name="Rectangle 25"/>
          <p:cNvSpPr/>
          <p:nvPr/>
        </p:nvSpPr>
        <p:spPr>
          <a:xfrm>
            <a:off x="3780631" y="2322364"/>
            <a:ext cx="3456384" cy="4608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r>
              <a:rPr lang="fr-FR" sz="2000" b="1" dirty="0" smtClean="0">
                <a:solidFill>
                  <a:srgbClr val="0070C0"/>
                </a:solidFill>
                <a:latin typeface="Ink Free" pitchFamily="66" charset="0"/>
              </a:rPr>
              <a:t>La vie dans la délégation </a:t>
            </a:r>
            <a:r>
              <a:rPr lang="fr-FR" sz="1100" b="1" dirty="0" smtClean="0">
                <a:solidFill>
                  <a:srgbClr val="0070C0"/>
                </a:solidFill>
                <a:latin typeface="Ink Free" pitchFamily="66" charset="0"/>
              </a:rPr>
              <a:t/>
            </a:r>
            <a:br>
              <a:rPr lang="fr-FR" sz="1100" b="1" dirty="0" smtClean="0">
                <a:solidFill>
                  <a:srgbClr val="0070C0"/>
                </a:solidFill>
                <a:latin typeface="Ink Free" pitchFamily="66" charset="0"/>
              </a:rPr>
            </a:br>
            <a:r>
              <a:rPr lang="fr-FR" sz="1100" b="1" dirty="0" smtClean="0">
                <a:solidFill>
                  <a:srgbClr val="0070C0"/>
                </a:solidFill>
                <a:latin typeface="Arial Narrow" pitchFamily="34" charset="0"/>
              </a:rPr>
              <a:t>Retour sur la journée des adhérents</a:t>
            </a:r>
          </a:p>
          <a:p>
            <a:pPr algn="just"/>
            <a:r>
              <a:rPr lang="fr-FR" sz="1100" dirty="0" smtClean="0">
                <a:latin typeface="Arial Narrow" pitchFamily="34" charset="0"/>
              </a:rPr>
              <a:t>Nous étions 28 participants à profiter de l’une des dernières belles journées de la fin de l’été, le 25 septembre dernier, à la découverte de la Ville Close de Concarneau. Nous avons parcouru les rues piétonnes en compagnie de notre guide, </a:t>
            </a:r>
            <a:r>
              <a:rPr lang="fr-FR" sz="1100" dirty="0" err="1" smtClean="0">
                <a:latin typeface="Arial Narrow" pitchFamily="34" charset="0"/>
              </a:rPr>
              <a:t>Catia</a:t>
            </a:r>
            <a:r>
              <a:rPr lang="fr-FR" sz="1100" dirty="0" smtClean="0">
                <a:latin typeface="Arial Narrow" pitchFamily="34" charset="0"/>
              </a:rPr>
              <a:t>, à l’écoute de ses commentaires. Le Petit Train </a:t>
            </a:r>
            <a:r>
              <a:rPr lang="fr-FR" sz="1100" dirty="0" err="1" smtClean="0">
                <a:latin typeface="Arial Narrow" pitchFamily="34" charset="0"/>
              </a:rPr>
              <a:t>Celtic</a:t>
            </a:r>
            <a:r>
              <a:rPr lang="fr-FR" sz="1100" dirty="0" smtClean="0">
                <a:latin typeface="Arial Narrow" pitchFamily="34" charset="0"/>
              </a:rPr>
              <a:t> nous a fait longer la côte avec ses plages bordées d’établissements et de villas balnéaires, puis chacun a pu flâner à son rythme avant de se retrouver pour partager le verre de l’amitié avant de se séparer.</a:t>
            </a:r>
          </a:p>
          <a:p>
            <a:pPr algn="just"/>
            <a:r>
              <a:rPr lang="fr-FR" sz="1100" dirty="0" smtClean="0">
                <a:latin typeface="Arial Narrow" pitchFamily="34" charset="0"/>
              </a:rPr>
              <a:t>Première sortie depuis la pandémie, soit depuis 3 ans ! C’est sans doute pour cela que nous étions si peu nombreux ou est-ce la période qui ne convient pas bien ? Merci de nous faire remonter ce qui vous conviendrait le mieux pour les prochaines sorties : Mai ? Septembre ?                                                    </a:t>
            </a:r>
            <a:r>
              <a:rPr lang="fr-FR" sz="1100" b="1" dirty="0" smtClean="0">
                <a:latin typeface="Arial Narrow" pitchFamily="34" charset="0"/>
              </a:rPr>
              <a:t> RB</a:t>
            </a: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endParaRPr lang="fr-FR" sz="1200" dirty="0" smtClean="0">
              <a:latin typeface="Arial Narrow" pitchFamily="34" charset="0"/>
            </a:endParaRPr>
          </a:p>
          <a:p>
            <a:pPr>
              <a:lnSpc>
                <a:spcPct val="100000"/>
              </a:lnSpc>
            </a:pPr>
            <a:r>
              <a:rPr lang="fr-FR" sz="1200" dirty="0" smtClean="0">
                <a:latin typeface="Arial Narrow" pitchFamily="34" charset="0"/>
              </a:rPr>
              <a:t> </a:t>
            </a:r>
          </a:p>
          <a:p>
            <a:pPr algn="r">
              <a:lnSpc>
                <a:spcPct val="100000"/>
              </a:lnSpc>
            </a:pPr>
            <a:endParaRPr lang="fr-FR" sz="1200" dirty="0" smtClean="0">
              <a:latin typeface="Arial Narrow" pitchFamily="34" charset="0"/>
            </a:endParaRPr>
          </a:p>
          <a:p>
            <a:pPr algn="just">
              <a:lnSpc>
                <a:spcPct val="100000"/>
              </a:lnSpc>
            </a:pPr>
            <a:r>
              <a:rPr lang="fr-FR" sz="1200" spc="-1" dirty="0" smtClean="0">
                <a:latin typeface="Arial Narrow"/>
              </a:rPr>
              <a:t/>
            </a:r>
            <a:br>
              <a:rPr lang="fr-FR" sz="1200" spc="-1" dirty="0" smtClean="0">
                <a:latin typeface="Arial Narrow"/>
              </a:rPr>
            </a:br>
            <a:endParaRPr lang="fr-FR" sz="1200" i="1" spc="-1" dirty="0" smtClean="0">
              <a:latin typeface="Arial Narrow"/>
            </a:endParaRPr>
          </a:p>
          <a:p>
            <a:pPr algn="just">
              <a:lnSpc>
                <a:spcPct val="100000"/>
              </a:lnSpc>
            </a:pPr>
            <a:endParaRPr lang="fr-FR" sz="1200" spc="-1" dirty="0" smtClean="0">
              <a:latin typeface="Arial Narrow"/>
            </a:endParaRPr>
          </a:p>
          <a:p>
            <a:pPr algn="just">
              <a:lnSpc>
                <a:spcPct val="100000"/>
              </a:lnSpc>
            </a:pPr>
            <a:endParaRPr lang="fr-FR" sz="1200" spc="-1" dirty="0" smtClean="0">
              <a:latin typeface="Arial Narrow"/>
            </a:endParaRPr>
          </a:p>
          <a:p>
            <a:pPr algn="just">
              <a:lnSpc>
                <a:spcPct val="100000"/>
              </a:lnSpc>
            </a:pPr>
            <a:endParaRPr lang="fr-FR" sz="1200" spc="-1" dirty="0" smtClean="0">
              <a:latin typeface="Arial Narrow"/>
            </a:endParaRPr>
          </a:p>
          <a:p>
            <a:pPr algn="just">
              <a:lnSpc>
                <a:spcPct val="100000"/>
              </a:lnSpc>
            </a:pPr>
            <a:r>
              <a:rPr lang="fr-FR" sz="1200" spc="-1" dirty="0" smtClean="0">
                <a:latin typeface="Arial Narrow"/>
              </a:rPr>
              <a:t/>
            </a:r>
            <a:br>
              <a:rPr lang="fr-FR" sz="1200" spc="-1" dirty="0" smtClean="0">
                <a:latin typeface="Arial Narrow"/>
              </a:rPr>
            </a:br>
            <a:r>
              <a:rPr lang="fr-FR" sz="1200" spc="-1" dirty="0" smtClean="0">
                <a:latin typeface="Arial Narrow"/>
              </a:rPr>
              <a:t>                                           </a:t>
            </a:r>
          </a:p>
          <a:p>
            <a:pPr algn="just">
              <a:lnSpc>
                <a:spcPct val="100000"/>
              </a:lnSpc>
            </a:pPr>
            <a:r>
              <a:rPr lang="fr-FR" sz="1200" spc="-1" dirty="0" smtClean="0">
                <a:latin typeface="Arial Narrow"/>
              </a:rPr>
              <a:t>                                           </a:t>
            </a:r>
          </a:p>
          <a:p>
            <a:pPr algn="just">
              <a:lnSpc>
                <a:spcPct val="100000"/>
              </a:lnSpc>
            </a:pPr>
            <a:r>
              <a:rPr lang="fr-FR" sz="1200" spc="-1" dirty="0" smtClean="0">
                <a:latin typeface="Arial Narrow"/>
              </a:rPr>
              <a:t/>
            </a:r>
            <a:br>
              <a:rPr lang="fr-FR" sz="1200" spc="-1" dirty="0" smtClean="0">
                <a:latin typeface="Arial Narrow"/>
              </a:rPr>
            </a:br>
            <a:r>
              <a:rPr lang="fr-FR" sz="1200" spc="-1" dirty="0" smtClean="0">
                <a:latin typeface="Arial Narrow"/>
              </a:rPr>
              <a:t>                                                                            </a:t>
            </a:r>
            <a:endParaRPr lang="fr-FR" sz="1200" spc="-1" dirty="0" smtClean="0">
              <a:latin typeface="Arial"/>
            </a:endParaRPr>
          </a:p>
          <a:p>
            <a:pPr>
              <a:lnSpc>
                <a:spcPct val="100000"/>
              </a:lnSpc>
            </a:pPr>
            <a:endParaRPr lang="fr-FR" sz="1200" b="0" strike="noStrike" spc="-1" dirty="0">
              <a:latin typeface="Arial"/>
            </a:endParaRPr>
          </a:p>
        </p:txBody>
      </p:sp>
      <p:pic>
        <p:nvPicPr>
          <p:cNvPr id="2" name="Picture 1" descr="D:\Francine\Documents\A01PERSO FRANCINE\associations\00UNAFAM\A6départemental\000REORGANISATION DELEGATION\03 POLE COMMUNICATION\06Le Lien\03REALISATIONS\04Le Lien décembre 22\photos\sortie conviviale\20220925_151239.jpg"/>
          <p:cNvPicPr>
            <a:picLocks noChangeAspect="1" noChangeArrowheads="1"/>
          </p:cNvPicPr>
          <p:nvPr/>
        </p:nvPicPr>
        <p:blipFill>
          <a:blip r:embed="rId5" cstate="print"/>
          <a:srcRect/>
          <a:stretch>
            <a:fillRect/>
          </a:stretch>
        </p:blipFill>
        <p:spPr bwMode="auto">
          <a:xfrm>
            <a:off x="4356695" y="5202684"/>
            <a:ext cx="2448272" cy="1377153"/>
          </a:xfrm>
          <a:prstGeom prst="rect">
            <a:avLst/>
          </a:prstGeom>
          <a:noFill/>
        </p:spPr>
      </p:pic>
      <p:pic>
        <p:nvPicPr>
          <p:cNvPr id="4" name="Picture 1"/>
          <p:cNvPicPr>
            <a:picLocks noChangeAspect="1" noChangeArrowheads="1"/>
          </p:cNvPicPr>
          <p:nvPr/>
        </p:nvPicPr>
        <p:blipFill>
          <a:blip r:embed="rId6" cstate="print"/>
          <a:srcRect/>
          <a:stretch>
            <a:fillRect/>
          </a:stretch>
        </p:blipFill>
        <p:spPr bwMode="auto">
          <a:xfrm>
            <a:off x="2772519" y="306140"/>
            <a:ext cx="4464496" cy="1860206"/>
          </a:xfrm>
          <a:prstGeom prst="rect">
            <a:avLst/>
          </a:prstGeom>
          <a:noFill/>
          <a:ln w="9525">
            <a:noFill/>
            <a:miter lim="800000"/>
            <a:headEnd/>
            <a:tailEnd/>
          </a:ln>
        </p:spPr>
      </p:pic>
      <p:sp>
        <p:nvSpPr>
          <p:cNvPr id="30" name="ZoneTexte 29"/>
          <p:cNvSpPr txBox="1"/>
          <p:nvPr/>
        </p:nvSpPr>
        <p:spPr>
          <a:xfrm>
            <a:off x="3852639" y="6714852"/>
            <a:ext cx="3528392" cy="3277820"/>
          </a:xfrm>
          <a:prstGeom prst="rect">
            <a:avLst/>
          </a:prstGeom>
          <a:solidFill>
            <a:srgbClr val="FFFF99"/>
          </a:solidFill>
          <a:ln>
            <a:solidFill>
              <a:schemeClr val="accent1"/>
            </a:solidFill>
          </a:ln>
        </p:spPr>
        <p:txBody>
          <a:bodyPr wrap="square" rtlCol="0">
            <a:spAutoFit/>
          </a:bodyPr>
          <a:lstStyle/>
          <a:p>
            <a:r>
              <a:rPr lang="fr-FR" sz="2000" b="1" dirty="0" smtClean="0">
                <a:solidFill>
                  <a:srgbClr val="0070C0"/>
                </a:solidFill>
                <a:latin typeface="Ink Free" pitchFamily="66" charset="0"/>
              </a:rPr>
              <a:t>Agenda</a:t>
            </a:r>
            <a:br>
              <a:rPr lang="fr-FR" sz="2000" b="1" dirty="0" smtClean="0">
                <a:solidFill>
                  <a:srgbClr val="0070C0"/>
                </a:solidFill>
                <a:latin typeface="Ink Free" pitchFamily="66" charset="0"/>
              </a:rPr>
            </a:br>
            <a:r>
              <a:rPr lang="fr-FR" sz="1100" b="1" u="sng" dirty="0" smtClean="0">
                <a:latin typeface="Arial Narrow" pitchFamily="34" charset="0"/>
              </a:rPr>
              <a:t>Cafés conviviaux</a:t>
            </a:r>
            <a:r>
              <a:rPr lang="fr-FR" sz="1100" b="1" dirty="0" smtClean="0">
                <a:latin typeface="Arial Narrow" pitchFamily="34" charset="0"/>
              </a:rPr>
              <a:t> :</a:t>
            </a:r>
            <a:br>
              <a:rPr lang="fr-FR" sz="1100" b="1" dirty="0" smtClean="0">
                <a:latin typeface="Arial Narrow" pitchFamily="34" charset="0"/>
              </a:rPr>
            </a:br>
            <a:r>
              <a:rPr lang="fr-FR" sz="1100" b="1" u="sng" dirty="0" smtClean="0">
                <a:solidFill>
                  <a:srgbClr val="0070C0"/>
                </a:solidFill>
                <a:latin typeface="Arial Narrow" pitchFamily="34" charset="0"/>
              </a:rPr>
              <a:t>Le 4/2</a:t>
            </a:r>
            <a:r>
              <a:rPr lang="fr-FR" sz="1100" b="1" dirty="0" smtClean="0">
                <a:solidFill>
                  <a:srgbClr val="0070C0"/>
                </a:solidFill>
                <a:latin typeface="Arial Narrow" pitchFamily="34" charset="0"/>
              </a:rPr>
              <a:t> : </a:t>
            </a:r>
            <a:r>
              <a:rPr lang="fr-FR" sz="1100" dirty="0" smtClean="0">
                <a:latin typeface="Arial Narrow" pitchFamily="34" charset="0"/>
              </a:rPr>
              <a:t>à Morlaix, thème : les addictions</a:t>
            </a:r>
            <a:br>
              <a:rPr lang="fr-FR" sz="1100" dirty="0" smtClean="0">
                <a:latin typeface="Arial Narrow" pitchFamily="34" charset="0"/>
              </a:rPr>
            </a:br>
            <a:r>
              <a:rPr lang="fr-FR" sz="1100" b="1" u="sng" dirty="0" smtClean="0">
                <a:solidFill>
                  <a:srgbClr val="0070C0"/>
                </a:solidFill>
                <a:latin typeface="Arial Narrow" pitchFamily="34" charset="0"/>
              </a:rPr>
              <a:t>Le 11/3</a:t>
            </a:r>
            <a:r>
              <a:rPr lang="fr-FR" sz="1100" b="1" dirty="0" smtClean="0">
                <a:solidFill>
                  <a:srgbClr val="0070C0"/>
                </a:solidFill>
                <a:latin typeface="Arial Narrow" pitchFamily="34" charset="0"/>
              </a:rPr>
              <a:t> : </a:t>
            </a:r>
            <a:r>
              <a:rPr lang="fr-FR" sz="1100" dirty="0" smtClean="0">
                <a:latin typeface="Arial Narrow" pitchFamily="34" charset="0"/>
              </a:rPr>
              <a:t>à </a:t>
            </a:r>
            <a:r>
              <a:rPr lang="fr-FR" sz="1100" dirty="0" err="1" smtClean="0">
                <a:latin typeface="Arial Narrow" pitchFamily="34" charset="0"/>
              </a:rPr>
              <a:t>Gouesnou</a:t>
            </a:r>
            <a:r>
              <a:rPr lang="fr-FR" sz="1100" dirty="0" smtClean="0">
                <a:latin typeface="Arial Narrow" pitchFamily="34" charset="0"/>
              </a:rPr>
              <a:t> (UDAF), thème : accès à l’emploi</a:t>
            </a:r>
            <a:br>
              <a:rPr lang="fr-FR" sz="1100" dirty="0" smtClean="0">
                <a:latin typeface="Arial Narrow" pitchFamily="34" charset="0"/>
              </a:rPr>
            </a:br>
            <a:r>
              <a:rPr lang="fr-FR" sz="1100" i="1" dirty="0" smtClean="0">
                <a:latin typeface="Arial Narrow" pitchFamily="34" charset="0"/>
              </a:rPr>
              <a:t>(à confirmer)</a:t>
            </a:r>
            <a:br>
              <a:rPr lang="fr-FR" sz="1100" i="1" dirty="0" smtClean="0">
                <a:latin typeface="Arial Narrow" pitchFamily="34" charset="0"/>
              </a:rPr>
            </a:br>
            <a:r>
              <a:rPr lang="fr-FR" sz="1100" b="1" u="sng" dirty="0" smtClean="0">
                <a:solidFill>
                  <a:srgbClr val="0070C0"/>
                </a:solidFill>
                <a:latin typeface="Arial Narrow" pitchFamily="34" charset="0"/>
              </a:rPr>
              <a:t>Les 3, 4 et 5 février</a:t>
            </a:r>
            <a:r>
              <a:rPr lang="fr-FR" sz="1100" b="1" dirty="0" smtClean="0">
                <a:solidFill>
                  <a:srgbClr val="0070C0"/>
                </a:solidFill>
                <a:latin typeface="Arial Narrow" pitchFamily="34" charset="0"/>
              </a:rPr>
              <a:t> :</a:t>
            </a:r>
            <a:r>
              <a:rPr lang="fr-FR" sz="1100" dirty="0" smtClean="0">
                <a:solidFill>
                  <a:srgbClr val="0070C0"/>
                </a:solidFill>
                <a:latin typeface="Arial Narrow" pitchFamily="34" charset="0"/>
              </a:rPr>
              <a:t> </a:t>
            </a:r>
            <a:r>
              <a:rPr lang="fr-FR" sz="1100" b="1" dirty="0" smtClean="0">
                <a:solidFill>
                  <a:srgbClr val="0070C0"/>
                </a:solidFill>
                <a:latin typeface="Arial Narrow" pitchFamily="34" charset="0"/>
              </a:rPr>
              <a:t>   </a:t>
            </a:r>
            <a:r>
              <a:rPr lang="fr-FR" sz="1100" b="1" dirty="0" smtClean="0">
                <a:latin typeface="Arial Narrow" pitchFamily="34" charset="0"/>
              </a:rPr>
              <a:t/>
            </a:r>
            <a:br>
              <a:rPr lang="fr-FR" sz="1100" b="1" dirty="0" smtClean="0">
                <a:latin typeface="Arial Narrow" pitchFamily="34" charset="0"/>
              </a:rPr>
            </a:br>
            <a:r>
              <a:rPr lang="fr-FR" sz="1100" dirty="0" smtClean="0">
                <a:latin typeface="Arial Narrow" pitchFamily="34" charset="0"/>
              </a:rPr>
              <a:t>atelier d’entraide Prospect</a:t>
            </a:r>
          </a:p>
          <a:p>
            <a:r>
              <a:rPr lang="fr-FR" sz="1100" i="1" dirty="0" smtClean="0">
                <a:latin typeface="Arial Narrow" pitchFamily="34" charset="0"/>
              </a:rPr>
              <a:t>Les dates des ateliers « après Prospect » seront communiquées directement aux participants des ateliers de décembre et février. </a:t>
            </a:r>
            <a:r>
              <a:rPr lang="fr-FR" sz="1100" b="1" dirty="0" smtClean="0"/>
              <a:t/>
            </a:r>
            <a:br>
              <a:rPr lang="fr-FR" sz="1100" b="1" dirty="0" smtClean="0"/>
            </a:br>
            <a:r>
              <a:rPr lang="fr-FR" sz="1100" b="1" u="sng" dirty="0" smtClean="0">
                <a:solidFill>
                  <a:srgbClr val="0070C0"/>
                </a:solidFill>
                <a:latin typeface="Arial Narrow" pitchFamily="34" charset="0"/>
              </a:rPr>
              <a:t>Les 25/2, 1/7 et 21/10</a:t>
            </a:r>
            <a:r>
              <a:rPr lang="fr-FR" sz="1100" b="1" dirty="0" smtClean="0">
                <a:solidFill>
                  <a:srgbClr val="0070C0"/>
                </a:solidFill>
                <a:latin typeface="Arial Narrow" pitchFamily="34" charset="0"/>
              </a:rPr>
              <a:t> : </a:t>
            </a:r>
            <a:r>
              <a:rPr lang="fr-FR" sz="1100" b="1" dirty="0" smtClean="0">
                <a:latin typeface="Arial Narrow" pitchFamily="34" charset="0"/>
              </a:rPr>
              <a:t/>
            </a:r>
            <a:br>
              <a:rPr lang="fr-FR" sz="1100" b="1" dirty="0" smtClean="0">
                <a:latin typeface="Arial Narrow" pitchFamily="34" charset="0"/>
              </a:rPr>
            </a:br>
            <a:r>
              <a:rPr lang="fr-FR" sz="1100" dirty="0" smtClean="0">
                <a:latin typeface="Arial Narrow" pitchFamily="34" charset="0"/>
              </a:rPr>
              <a:t>journées d’information sur les Troubles Psychiques </a:t>
            </a:r>
          </a:p>
          <a:p>
            <a:r>
              <a:rPr lang="fr-FR" sz="1100" b="1" i="1" dirty="0" smtClean="0">
                <a:solidFill>
                  <a:srgbClr val="0070C0"/>
                </a:solidFill>
                <a:latin typeface="Arial Narrow" pitchFamily="34" charset="0"/>
              </a:rPr>
              <a:t>Renseignements pour les formations : 06 74 94 09 21</a:t>
            </a:r>
          </a:p>
          <a:p>
            <a:r>
              <a:rPr lang="fr-FR" sz="1100" b="1" i="1" dirty="0" smtClean="0">
                <a:solidFill>
                  <a:srgbClr val="0070C0"/>
                </a:solidFill>
                <a:latin typeface="Arial Narrow" pitchFamily="34" charset="0"/>
              </a:rPr>
              <a:t>Pour s’inscrire aux groupes </a:t>
            </a:r>
          </a:p>
          <a:p>
            <a:r>
              <a:rPr lang="fr-FR" sz="1100" b="1" i="1" dirty="0" smtClean="0">
                <a:solidFill>
                  <a:srgbClr val="0070C0"/>
                </a:solidFill>
                <a:latin typeface="Arial Narrow" pitchFamily="34" charset="0"/>
              </a:rPr>
              <a:t>, </a:t>
            </a:r>
            <a:br>
              <a:rPr lang="fr-FR" sz="1100" b="1" i="1" dirty="0" smtClean="0">
                <a:solidFill>
                  <a:srgbClr val="0070C0"/>
                </a:solidFill>
                <a:latin typeface="Arial Narrow" pitchFamily="34" charset="0"/>
              </a:rPr>
            </a:br>
            <a:r>
              <a:rPr lang="fr-FR" sz="1100" b="1" i="1" dirty="0" smtClean="0">
                <a:solidFill>
                  <a:srgbClr val="0070C0"/>
                </a:solidFill>
                <a:latin typeface="Arial Narrow" pitchFamily="34" charset="0"/>
              </a:rPr>
              <a:t>s’adresser aux points d’accueil à proximité de votre domicile.</a:t>
            </a:r>
            <a:r>
              <a:rPr lang="fr-FR" sz="1100" dirty="0" smtClean="0">
                <a:latin typeface="Arial Narrow" pitchFamily="34" charset="0"/>
              </a:rPr>
              <a:t/>
            </a:r>
            <a:br>
              <a:rPr lang="fr-FR" sz="1100" dirty="0" smtClean="0">
                <a:latin typeface="Arial Narrow" pitchFamily="34" charset="0"/>
              </a:rPr>
            </a:br>
            <a:r>
              <a:rPr lang="fr-FR" sz="1100" b="1" u="sng" dirty="0" smtClean="0">
                <a:solidFill>
                  <a:srgbClr val="0070C0"/>
                </a:solidFill>
                <a:latin typeface="Arial Narrow" pitchFamily="34" charset="0"/>
              </a:rPr>
              <a:t>Le 3/6</a:t>
            </a:r>
            <a:r>
              <a:rPr lang="fr-FR" sz="1100" b="1" dirty="0" smtClean="0">
                <a:solidFill>
                  <a:srgbClr val="0070C0"/>
                </a:solidFill>
                <a:latin typeface="Arial Narrow" pitchFamily="34" charset="0"/>
              </a:rPr>
              <a:t> :</a:t>
            </a:r>
            <a:r>
              <a:rPr lang="fr-FR" sz="1100" b="1" dirty="0" smtClean="0">
                <a:latin typeface="Arial Narrow" pitchFamily="34" charset="0"/>
              </a:rPr>
              <a:t> </a:t>
            </a:r>
            <a:r>
              <a:rPr lang="fr-FR" sz="1100" dirty="0" smtClean="0">
                <a:latin typeface="Arial Narrow" pitchFamily="34" charset="0"/>
              </a:rPr>
              <a:t>Dictée au bénéfice de l’</a:t>
            </a:r>
            <a:r>
              <a:rPr lang="fr-FR" sz="1100" dirty="0" err="1" smtClean="0">
                <a:latin typeface="Arial Narrow" pitchFamily="34" charset="0"/>
              </a:rPr>
              <a:t>Unafam</a:t>
            </a:r>
            <a:r>
              <a:rPr lang="fr-FR" sz="1100" dirty="0" smtClean="0">
                <a:latin typeface="Arial Narrow" pitchFamily="34" charset="0"/>
              </a:rPr>
              <a:t> avec l’association « les Fêlés de l’orthographe » de Bourg-Blanc ; au lycée de </a:t>
            </a:r>
            <a:r>
              <a:rPr lang="fr-FR" sz="1100" dirty="0" err="1" smtClean="0">
                <a:latin typeface="Arial Narrow" pitchFamily="34" charset="0"/>
              </a:rPr>
              <a:t>Portsmeur</a:t>
            </a:r>
            <a:r>
              <a:rPr lang="fr-FR" sz="1100" dirty="0" smtClean="0">
                <a:latin typeface="Arial Narrow" pitchFamily="34" charset="0"/>
              </a:rPr>
              <a:t> à Morlaix.</a:t>
            </a:r>
            <a:r>
              <a:rPr lang="fr-FR" sz="1100" b="1" dirty="0" smtClean="0">
                <a:latin typeface="Arial Narrow" pitchFamily="34" charset="0"/>
              </a:rPr>
              <a:t> </a:t>
            </a:r>
            <a:endParaRPr lang="fr-FR" sz="1100" dirty="0" smtClean="0">
              <a:latin typeface="Arial Narrow" pitchFamily="34" charset="0"/>
            </a:endParaRPr>
          </a:p>
        </p:txBody>
      </p:sp>
      <p:pic>
        <p:nvPicPr>
          <p:cNvPr id="20" name="Picture 5" descr="C:\Users\franc\Desktop\Ndoré.jpg"/>
          <p:cNvPicPr>
            <a:picLocks noChangeAspect="1" noChangeArrowheads="1"/>
          </p:cNvPicPr>
          <p:nvPr/>
        </p:nvPicPr>
        <p:blipFill>
          <a:blip r:embed="rId7" cstate="print"/>
          <a:srcRect/>
          <a:stretch>
            <a:fillRect/>
          </a:stretch>
        </p:blipFill>
        <p:spPr bwMode="auto">
          <a:xfrm rot="10800000">
            <a:off x="4068663" y="9955212"/>
            <a:ext cx="2136235" cy="360040"/>
          </a:xfrm>
          <a:prstGeom prst="rect">
            <a:avLst/>
          </a:prstGeom>
          <a:noFill/>
          <a:ln w="28575">
            <a:noFill/>
          </a:ln>
        </p:spPr>
      </p:pic>
      <p:pic>
        <p:nvPicPr>
          <p:cNvPr id="21" name="Picture 5" descr="C:\Users\franc\Desktop\Ndoré.jpg"/>
          <p:cNvPicPr>
            <a:picLocks noChangeAspect="1" noChangeArrowheads="1"/>
          </p:cNvPicPr>
          <p:nvPr/>
        </p:nvPicPr>
        <p:blipFill>
          <a:blip r:embed="rId7" cstate="print"/>
          <a:srcRect/>
          <a:stretch>
            <a:fillRect/>
          </a:stretch>
        </p:blipFill>
        <p:spPr bwMode="auto">
          <a:xfrm rot="10800000">
            <a:off x="5940871" y="9955212"/>
            <a:ext cx="2136235" cy="360040"/>
          </a:xfrm>
          <a:prstGeom prst="rect">
            <a:avLst/>
          </a:prstGeom>
          <a:noFill/>
          <a:ln w="28575">
            <a:noFill/>
          </a:ln>
        </p:spPr>
      </p:pic>
      <p:sp>
        <p:nvSpPr>
          <p:cNvPr id="16" name="ZoneTexte 15"/>
          <p:cNvSpPr txBox="1"/>
          <p:nvPr/>
        </p:nvSpPr>
        <p:spPr>
          <a:xfrm>
            <a:off x="324247" y="7650956"/>
            <a:ext cx="3312368" cy="2631490"/>
          </a:xfrm>
          <a:prstGeom prst="rect">
            <a:avLst/>
          </a:prstGeom>
          <a:solidFill>
            <a:schemeClr val="tx2">
              <a:lumMod val="20000"/>
              <a:lumOff val="80000"/>
            </a:schemeClr>
          </a:solidFill>
          <a:ln>
            <a:solidFill>
              <a:schemeClr val="accent1"/>
            </a:solidFill>
          </a:ln>
        </p:spPr>
        <p:txBody>
          <a:bodyPr wrap="square" rtlCol="0">
            <a:spAutoFit/>
          </a:bodyPr>
          <a:lstStyle/>
          <a:p>
            <a:endParaRPr lang="fr-FR" sz="1100" dirty="0" smtClean="0"/>
          </a:p>
          <a:p>
            <a:pPr algn="just"/>
            <a:r>
              <a:rPr lang="fr-FR" sz="1100" dirty="0" smtClean="0">
                <a:latin typeface="Arial Narrow" pitchFamily="34" charset="0"/>
              </a:rPr>
              <a:t>Notre colloque régional intitulé « Quels habitats pour les personnes en situation de handicap psychique s’est tenu le vendredi 10 juin 2022 à Quimper. </a:t>
            </a:r>
            <a:br>
              <a:rPr lang="fr-FR" sz="1100" dirty="0" smtClean="0">
                <a:latin typeface="Arial Narrow" pitchFamily="34" charset="0"/>
              </a:rPr>
            </a:br>
            <a:r>
              <a:rPr lang="fr-FR" sz="1100" dirty="0" smtClean="0">
                <a:latin typeface="Arial Narrow" pitchFamily="34" charset="0"/>
              </a:rPr>
              <a:t>Ci-dessous le lien pour trouver la rediffusion vidéo de cette journée.</a:t>
            </a:r>
            <a:endParaRPr lang="fr-FR" sz="1100" dirty="0" smtClean="0"/>
          </a:p>
          <a:p>
            <a:endParaRPr lang="fr-FR" sz="1100" dirty="0" smtClean="0"/>
          </a:p>
          <a:p>
            <a:pPr algn="ctr"/>
            <a:r>
              <a:rPr lang="fr-FR" sz="1100" b="1" dirty="0" smtClean="0">
                <a:solidFill>
                  <a:srgbClr val="0070C0"/>
                </a:solidFill>
                <a:latin typeface="Arial Narrow" pitchFamily="34" charset="0"/>
                <a:hlinkClick r:id="rId8"/>
              </a:rPr>
              <a:t>https://www.unafam.org/bretagne/actualites/rediffusion-colloque-du-10062022-quels-habitats-pour-les-personnes-en-situation</a:t>
            </a:r>
            <a:endParaRPr lang="fr-FR" sz="1100" b="1" dirty="0" smtClean="0">
              <a:solidFill>
                <a:srgbClr val="0070C0"/>
              </a:solidFill>
              <a:latin typeface="Arial Narrow" pitchFamily="34" charset="0"/>
            </a:endParaRPr>
          </a:p>
          <a:p>
            <a:pPr algn="ctr"/>
            <a:endParaRPr lang="fr-FR" sz="1100" b="1" dirty="0" smtClean="0">
              <a:solidFill>
                <a:srgbClr val="0070C0"/>
              </a:solidFill>
            </a:endParaRPr>
          </a:p>
          <a:p>
            <a:endParaRPr lang="fr-FR" sz="1100" dirty="0" smtClean="0"/>
          </a:p>
          <a:p>
            <a:endParaRPr lang="fr-FR" sz="1100" dirty="0" smtClean="0"/>
          </a:p>
          <a:p>
            <a:endParaRPr lang="fr-FR" sz="1100" dirty="0" smtClean="0"/>
          </a:p>
          <a:p>
            <a:endParaRPr lang="fr-FR" sz="1100" dirty="0" smtClean="0">
              <a:latin typeface="Arial Narrow" pitchFamily="34" charset="0"/>
            </a:endParaRPr>
          </a:p>
        </p:txBody>
      </p:sp>
      <p:pic>
        <p:nvPicPr>
          <p:cNvPr id="18" name="Picture 5" descr="C:\Users\franc\Desktop\Ndoré.jpg"/>
          <p:cNvPicPr>
            <a:picLocks noChangeAspect="1" noChangeArrowheads="1"/>
          </p:cNvPicPr>
          <p:nvPr/>
        </p:nvPicPr>
        <p:blipFill>
          <a:blip r:embed="rId7" cstate="print"/>
          <a:srcRect/>
          <a:stretch>
            <a:fillRect/>
          </a:stretch>
        </p:blipFill>
        <p:spPr bwMode="auto">
          <a:xfrm rot="10800000">
            <a:off x="1980431" y="9955212"/>
            <a:ext cx="2136235" cy="360040"/>
          </a:xfrm>
          <a:prstGeom prst="rect">
            <a:avLst/>
          </a:prstGeom>
          <a:noFill/>
          <a:ln w="28575">
            <a:noFill/>
          </a:ln>
        </p:spPr>
      </p:pic>
      <p:pic>
        <p:nvPicPr>
          <p:cNvPr id="17" name="Picture 5" descr="C:\Users\franc\Desktop\Ndoré.jpg"/>
          <p:cNvPicPr>
            <a:picLocks noChangeAspect="1" noChangeArrowheads="1"/>
          </p:cNvPicPr>
          <p:nvPr/>
        </p:nvPicPr>
        <p:blipFill>
          <a:blip r:embed="rId7" cstate="print"/>
          <a:srcRect/>
          <a:stretch>
            <a:fillRect/>
          </a:stretch>
        </p:blipFill>
        <p:spPr bwMode="auto">
          <a:xfrm rot="10800000">
            <a:off x="0" y="9955212"/>
            <a:ext cx="2136235" cy="360040"/>
          </a:xfrm>
          <a:prstGeom prst="rect">
            <a:avLst/>
          </a:prstGeom>
          <a:noFill/>
          <a:ln w="28575">
            <a:noFill/>
          </a:ln>
        </p:spPr>
      </p:pic>
      <p:sp>
        <p:nvSpPr>
          <p:cNvPr id="22" name="ZoneTexte 21"/>
          <p:cNvSpPr txBox="1"/>
          <p:nvPr/>
        </p:nvSpPr>
        <p:spPr>
          <a:xfrm>
            <a:off x="95758" y="10315252"/>
            <a:ext cx="7465505" cy="276999"/>
          </a:xfrm>
          <a:prstGeom prst="rect">
            <a:avLst/>
          </a:prstGeom>
          <a:noFill/>
        </p:spPr>
        <p:txBody>
          <a:bodyPr wrap="none" rtlCol="0">
            <a:spAutoFit/>
          </a:bodyPr>
          <a:lstStyle/>
          <a:p>
            <a:r>
              <a:rPr lang="fr-FR" sz="1200" b="1" dirty="0" smtClean="0">
                <a:solidFill>
                  <a:srgbClr val="0070C0"/>
                </a:solidFill>
                <a:latin typeface="Ink Free" pitchFamily="66" charset="0"/>
              </a:rPr>
              <a:t>Bulletin réalisé par la délégation du Finistère  - contact : 29@unafam.org – site internet : unafam.org/</a:t>
            </a:r>
            <a:r>
              <a:rPr lang="fr-FR" sz="1200" b="1" dirty="0" err="1" smtClean="0">
                <a:solidFill>
                  <a:srgbClr val="0070C0"/>
                </a:solidFill>
                <a:latin typeface="Ink Free" pitchFamily="66" charset="0"/>
              </a:rPr>
              <a:t>finistere</a:t>
            </a:r>
            <a:endParaRPr lang="fr-FR" sz="1200" b="1" dirty="0">
              <a:solidFill>
                <a:srgbClr val="0070C0"/>
              </a:solidFill>
              <a:latin typeface="Ink Free" pitchFamily="66"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1"/>
          <p:cNvSpPr>
            <a:spLocks noChangeArrowheads="1"/>
          </p:cNvSpPr>
          <p:nvPr/>
        </p:nvSpPr>
        <p:spPr bwMode="auto">
          <a:xfrm>
            <a:off x="252239" y="7002884"/>
            <a:ext cx="3456384" cy="110799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fr-FR" sz="1100" dirty="0" smtClean="0">
                <a:latin typeface="Arial Narrow" pitchFamily="34" charset="0"/>
                <a:ea typeface="Times New Roman" pitchFamily="18" charset="0"/>
                <a:cs typeface="Calibri" pitchFamily="34" charset="0"/>
              </a:rPr>
              <a:t>C’est à la municipalité de Quimper que nous devons le financement à hauteur de 3000 €. Cela montre aussi qu’avec des moyens simples, il y a toujours possibilité de faire des choses. Mais nous espérons tous que ce travail collectif, qui donnera une grande fresque, pourra être exposé… et apprécié ! !___</a:t>
            </a:r>
            <a:endParaRPr kumimoji="0" lang="fr-FR" sz="1100" b="1" i="0" u="none" strike="noStrike" cap="none" normalizeH="0" baseline="0" dirty="0" smtClean="0">
              <a:ln>
                <a:noFill/>
              </a:ln>
              <a:effectLst/>
              <a:latin typeface="Arial Narrow" pitchFamily="34" charset="0"/>
              <a:ea typeface="Times New Roman" pitchFamily="18" charset="0"/>
              <a:cs typeface="Arial" pitchFamily="34" charset="0"/>
            </a:endParaRPr>
          </a:p>
        </p:txBody>
      </p:sp>
      <p:sp>
        <p:nvSpPr>
          <p:cNvPr id="22" name="Rectangle 1"/>
          <p:cNvSpPr>
            <a:spLocks noChangeArrowheads="1"/>
          </p:cNvSpPr>
          <p:nvPr/>
        </p:nvSpPr>
        <p:spPr bwMode="auto">
          <a:xfrm>
            <a:off x="972319" y="5778748"/>
            <a:ext cx="2736304" cy="132343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sz="1400" b="1" dirty="0" smtClean="0">
                <a:solidFill>
                  <a:srgbClr val="0070C0"/>
                </a:solidFill>
                <a:latin typeface="Ink Free" pitchFamily="66" charset="0"/>
              </a:rPr>
              <a:t>La parole du professionnel</a:t>
            </a:r>
          </a:p>
          <a:p>
            <a:pPr algn="just"/>
            <a:r>
              <a:rPr lang="fr-FR" sz="1100" dirty="0" smtClean="0">
                <a:latin typeface="Arial Narrow" pitchFamily="34" charset="0"/>
                <a:ea typeface="Times New Roman" pitchFamily="18" charset="0"/>
                <a:cs typeface="Calibri" pitchFamily="34" charset="0"/>
              </a:rPr>
              <a:t>«J’ai su que l’EPSM proposait des activités un peu par hasard, par le bouche à oreilles. L’idée de proposer de créer en accompagnant d’autres publics m’a intéressé ;  le projet a été examiné avec le Docteur Gildas BUROT, psychiatre de l’EPSM, qui a trouvé le projet très convaincant.!»</a:t>
            </a:r>
            <a:endParaRPr kumimoji="0" lang="fr-FR" sz="1100" b="1" i="0" u="none" strike="noStrike" cap="none" normalizeH="0" baseline="0" dirty="0" smtClean="0">
              <a:ln>
                <a:noFill/>
              </a:ln>
              <a:effectLst/>
              <a:latin typeface="Arial Narrow" pitchFamily="34" charset="0"/>
              <a:ea typeface="Times New Roman" pitchFamily="18" charset="0"/>
              <a:cs typeface="Arial" pitchFamily="34" charset="0"/>
            </a:endParaRPr>
          </a:p>
        </p:txBody>
      </p:sp>
      <p:sp>
        <p:nvSpPr>
          <p:cNvPr id="18" name="Rectangle 1"/>
          <p:cNvSpPr>
            <a:spLocks noChangeArrowheads="1"/>
          </p:cNvSpPr>
          <p:nvPr/>
        </p:nvSpPr>
        <p:spPr bwMode="auto">
          <a:xfrm>
            <a:off x="3852639" y="3277344"/>
            <a:ext cx="3528392" cy="26161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kumimoji="0" lang="fr-FR" sz="1100" b="1" i="0" u="none" strike="noStrike" cap="none" normalizeH="0" baseline="0" dirty="0" smtClean="0">
              <a:ln>
                <a:noFill/>
              </a:ln>
              <a:effectLst/>
              <a:latin typeface="Arial Narrow" pitchFamily="34" charset="0"/>
              <a:ea typeface="Times New Roman" pitchFamily="18" charset="0"/>
              <a:cs typeface="Arial" pitchFamily="34" charset="0"/>
            </a:endParaRPr>
          </a:p>
        </p:txBody>
      </p:sp>
      <p:sp>
        <p:nvSpPr>
          <p:cNvPr id="12" name="ZoneTexte 11"/>
          <p:cNvSpPr txBox="1"/>
          <p:nvPr/>
        </p:nvSpPr>
        <p:spPr>
          <a:xfrm>
            <a:off x="7020991" y="234132"/>
            <a:ext cx="290464" cy="276999"/>
          </a:xfrm>
          <a:prstGeom prst="rect">
            <a:avLst/>
          </a:prstGeom>
          <a:noFill/>
        </p:spPr>
        <p:txBody>
          <a:bodyPr wrap="none" rtlCol="0">
            <a:spAutoFit/>
          </a:bodyPr>
          <a:lstStyle/>
          <a:p>
            <a:r>
              <a:rPr lang="fr-FR" sz="1200" b="1" dirty="0" smtClean="0">
                <a:solidFill>
                  <a:srgbClr val="0070C0"/>
                </a:solidFill>
                <a:latin typeface="Ink Free" pitchFamily="66" charset="0"/>
              </a:rPr>
              <a:t>2</a:t>
            </a:r>
            <a:endParaRPr lang="fr-FR" sz="1200" b="1" dirty="0">
              <a:solidFill>
                <a:srgbClr val="0070C0"/>
              </a:solidFill>
              <a:latin typeface="Ink Free" pitchFamily="66" charset="0"/>
            </a:endParaRPr>
          </a:p>
        </p:txBody>
      </p:sp>
      <p:sp>
        <p:nvSpPr>
          <p:cNvPr id="16" name="Rectangle 15"/>
          <p:cNvSpPr/>
          <p:nvPr/>
        </p:nvSpPr>
        <p:spPr>
          <a:xfrm>
            <a:off x="3852639" y="882204"/>
            <a:ext cx="3419640" cy="381642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r>
              <a:rPr lang="fr-FR" sz="1200" dirty="0" smtClean="0">
                <a:latin typeface="Arial Narrow" pitchFamily="34" charset="0"/>
              </a:rPr>
              <a:t>		</a:t>
            </a: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r>
              <a:rPr lang="fr-FR" sz="1200" dirty="0" smtClean="0">
                <a:latin typeface="Arial Narrow" pitchFamily="34" charset="0"/>
              </a:rPr>
              <a:t> </a:t>
            </a: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endParaRPr lang="fr-FR" sz="1200" dirty="0" smtClean="0">
              <a:latin typeface="Arial Narrow" pitchFamily="34" charset="0"/>
            </a:endParaRPr>
          </a:p>
          <a:p>
            <a:pPr algn="just">
              <a:lnSpc>
                <a:spcPct val="100000"/>
              </a:lnSpc>
            </a:pPr>
            <a:r>
              <a:rPr lang="fr-FR" sz="1200" dirty="0" smtClean="0">
                <a:latin typeface="Arial Narrow" pitchFamily="34" charset="0"/>
              </a:rPr>
              <a:t>  </a:t>
            </a:r>
          </a:p>
          <a:p>
            <a:pPr algn="just">
              <a:lnSpc>
                <a:spcPct val="100000"/>
              </a:lnSpc>
            </a:pPr>
            <a:r>
              <a:rPr lang="fr-FR" sz="1200" dirty="0" smtClean="0">
                <a:latin typeface="Arial Narrow" pitchFamily="34" charset="0"/>
              </a:rPr>
              <a:t> </a:t>
            </a:r>
            <a:br>
              <a:rPr lang="fr-FR" sz="1200" dirty="0" smtClean="0">
                <a:latin typeface="Arial Narrow" pitchFamily="34" charset="0"/>
              </a:rPr>
            </a:br>
            <a:endParaRPr lang="fr-FR" sz="1200" dirty="0" smtClean="0">
              <a:latin typeface="Arial Narrow" pitchFamily="34" charset="0"/>
            </a:endParaRPr>
          </a:p>
          <a:p>
            <a:pPr algn="just">
              <a:lnSpc>
                <a:spcPct val="100000"/>
              </a:lnSpc>
            </a:pPr>
            <a:r>
              <a:rPr lang="fr-FR" sz="1200" spc="-1" dirty="0" smtClean="0">
                <a:latin typeface="Arial Narrow"/>
              </a:rPr>
              <a:t/>
            </a:r>
            <a:br>
              <a:rPr lang="fr-FR" sz="1200" spc="-1" dirty="0" smtClean="0">
                <a:latin typeface="Arial Narrow"/>
              </a:rPr>
            </a:br>
            <a:endParaRPr lang="fr-FR" sz="1200" i="1" spc="-1" dirty="0" smtClean="0">
              <a:latin typeface="Arial Narrow"/>
            </a:endParaRPr>
          </a:p>
          <a:p>
            <a:pPr algn="just">
              <a:lnSpc>
                <a:spcPct val="100000"/>
              </a:lnSpc>
            </a:pPr>
            <a:endParaRPr lang="fr-FR" sz="1200" spc="-1" dirty="0" smtClean="0">
              <a:latin typeface="Arial Narrow"/>
            </a:endParaRPr>
          </a:p>
          <a:p>
            <a:pPr algn="just">
              <a:lnSpc>
                <a:spcPct val="100000"/>
              </a:lnSpc>
            </a:pPr>
            <a:endParaRPr lang="fr-FR" sz="1200" spc="-1" dirty="0" smtClean="0">
              <a:latin typeface="Arial Narrow"/>
            </a:endParaRPr>
          </a:p>
          <a:p>
            <a:pPr algn="just">
              <a:lnSpc>
                <a:spcPct val="100000"/>
              </a:lnSpc>
            </a:pPr>
            <a:endParaRPr lang="fr-FR" sz="1200" spc="-1" dirty="0" smtClean="0">
              <a:latin typeface="Arial Narrow"/>
            </a:endParaRPr>
          </a:p>
          <a:p>
            <a:pPr algn="just">
              <a:lnSpc>
                <a:spcPct val="100000"/>
              </a:lnSpc>
            </a:pPr>
            <a:r>
              <a:rPr lang="fr-FR" sz="1200" spc="-1" dirty="0" smtClean="0">
                <a:latin typeface="Arial Narrow"/>
              </a:rPr>
              <a:t/>
            </a:r>
            <a:br>
              <a:rPr lang="fr-FR" sz="1200" spc="-1" dirty="0" smtClean="0">
                <a:latin typeface="Arial Narrow"/>
              </a:rPr>
            </a:br>
            <a:r>
              <a:rPr lang="fr-FR" sz="1200" spc="-1" dirty="0" smtClean="0">
                <a:latin typeface="Arial Narrow"/>
              </a:rPr>
              <a:t>                                           </a:t>
            </a:r>
          </a:p>
          <a:p>
            <a:pPr algn="just">
              <a:lnSpc>
                <a:spcPct val="100000"/>
              </a:lnSpc>
            </a:pPr>
            <a:r>
              <a:rPr lang="fr-FR" sz="1200" spc="-1" dirty="0" smtClean="0">
                <a:latin typeface="Arial Narrow"/>
              </a:rPr>
              <a:t>                                           </a:t>
            </a:r>
          </a:p>
          <a:p>
            <a:pPr algn="just">
              <a:lnSpc>
                <a:spcPct val="100000"/>
              </a:lnSpc>
            </a:pPr>
            <a:r>
              <a:rPr lang="fr-FR" sz="1200" spc="-1" dirty="0" smtClean="0">
                <a:latin typeface="Arial Narrow"/>
              </a:rPr>
              <a:t/>
            </a:r>
            <a:br>
              <a:rPr lang="fr-FR" sz="1200" spc="-1" dirty="0" smtClean="0">
                <a:latin typeface="Arial Narrow"/>
              </a:rPr>
            </a:br>
            <a:r>
              <a:rPr lang="fr-FR" sz="1200" spc="-1" dirty="0" smtClean="0">
                <a:latin typeface="Arial Narrow"/>
              </a:rPr>
              <a:t>                                                                            </a:t>
            </a:r>
            <a:endParaRPr lang="fr-FR" sz="1200" spc="-1" dirty="0" smtClean="0">
              <a:latin typeface="Arial"/>
            </a:endParaRPr>
          </a:p>
          <a:p>
            <a:pPr>
              <a:lnSpc>
                <a:spcPct val="100000"/>
              </a:lnSpc>
            </a:pPr>
            <a:endParaRPr lang="fr-FR" sz="1200" b="0" strike="noStrike" spc="-1" dirty="0">
              <a:latin typeface="Arial"/>
            </a:endParaRPr>
          </a:p>
        </p:txBody>
      </p:sp>
      <p:sp>
        <p:nvSpPr>
          <p:cNvPr id="2049" name="Rectangle 1"/>
          <p:cNvSpPr>
            <a:spLocks noChangeArrowheads="1"/>
          </p:cNvSpPr>
          <p:nvPr/>
        </p:nvSpPr>
        <p:spPr bwMode="auto">
          <a:xfrm>
            <a:off x="252239" y="810196"/>
            <a:ext cx="3384376"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fr-FR" sz="1100" dirty="0" smtClean="0">
                <a:latin typeface="Arial Narrow" pitchFamily="34" charset="0"/>
              </a:rPr>
              <a:t>Le 6 janvier, nous avons participé à cet atelier, organisé à Silène Café. Un temps de rencontre pendant lequel Stéphane TESSON, artiste intervenant, invite à développer de manière ludique quelques principes d’associations et d’hybridations graphiques, sur le thème « des pousses et autres hybrides ». Nos imaginations vagabondes ont fait naître des chimères toutes reliées les unes aux autres ; elles sont venues prolonger les créations de ceux qui nous ont précédés. </a:t>
            </a:r>
            <a:br>
              <a:rPr lang="fr-FR" sz="1100" dirty="0" smtClean="0">
                <a:latin typeface="Arial Narrow" pitchFamily="34" charset="0"/>
              </a:rPr>
            </a:br>
            <a:r>
              <a:rPr lang="fr-FR" sz="1100" dirty="0" smtClean="0">
                <a:latin typeface="Arial Narrow" pitchFamily="34" charset="0"/>
              </a:rPr>
              <a:t>Nous avons été impressionnés par les connaissances culturelles des participants, parlant de leurs sources d’inspiration : Germinal, Edouard aux mains d’argent, les écritures cunéiformes, les mangas, les </a:t>
            </a:r>
            <a:r>
              <a:rPr lang="fr-FR" sz="1100" dirty="0" err="1" smtClean="0">
                <a:latin typeface="Arial Narrow" pitchFamily="34" charset="0"/>
              </a:rPr>
              <a:t>cosplayers</a:t>
            </a:r>
            <a:r>
              <a:rPr lang="fr-FR" sz="1100" dirty="0" smtClean="0">
                <a:latin typeface="Arial Narrow" pitchFamily="34" charset="0"/>
              </a:rPr>
              <a:t>, et même le symbole de l’oiseau en  japonais ! - pour ne citer que quelques exemples -.  A la fin de la séance,  chacun a été invité  à réagir </a:t>
            </a:r>
          </a:p>
          <a:p>
            <a:r>
              <a:rPr lang="fr-FR" sz="1100" dirty="0" smtClean="0">
                <a:latin typeface="Arial Narrow" pitchFamily="34" charset="0"/>
              </a:rPr>
              <a:t>sur cette expérience créative : </a:t>
            </a:r>
          </a:p>
          <a:p>
            <a:pPr algn="just"/>
            <a:r>
              <a:rPr lang="fr-FR" sz="1100" dirty="0" smtClean="0">
                <a:latin typeface="Arial Narrow" pitchFamily="34" charset="0"/>
              </a:rPr>
              <a:t>«c’est un peu </a:t>
            </a:r>
            <a:r>
              <a:rPr lang="fr-FR" sz="1100" dirty="0" err="1" smtClean="0">
                <a:latin typeface="Arial Narrow" pitchFamily="34" charset="0"/>
              </a:rPr>
              <a:t>addictif</a:t>
            </a:r>
            <a:r>
              <a:rPr lang="fr-FR" sz="1100" dirty="0" smtClean="0">
                <a:latin typeface="Arial Narrow" pitchFamily="34" charset="0"/>
              </a:rPr>
              <a:t>, on pourrait y rester tant qu’on peut ajouter des formes», «c’est la main qui décide», «les différentes formes, les reliefs noir sur blanc qui ressortent très bien : il n’y a pas mieux», «on peut faire ce qu’on veut», «une chose et son contraire : c’est l’originalité du dessin», «ça m’a plu de découvrir ce qui peut être fait», «j’ai eu envie de faire</a:t>
            </a:r>
          </a:p>
          <a:p>
            <a:r>
              <a:rPr lang="fr-FR" sz="1100" dirty="0" smtClean="0">
                <a:latin typeface="Arial Narrow" pitchFamily="34" charset="0"/>
              </a:rPr>
              <a:t>des formes en référence à des mangas»,…                       </a:t>
            </a:r>
            <a:r>
              <a:rPr lang="fr-FR" sz="1100" b="1" dirty="0" smtClean="0">
                <a:latin typeface="Arial Narrow" pitchFamily="34" charset="0"/>
              </a:rPr>
              <a:t>FMN</a:t>
            </a:r>
            <a:r>
              <a:rPr lang="fr-FR" sz="1100" dirty="0" smtClean="0">
                <a:latin typeface="Arial Narrow" pitchFamily="34" charset="0"/>
              </a:rPr>
              <a:t/>
            </a:r>
            <a:br>
              <a:rPr lang="fr-FR" sz="1100" dirty="0" smtClean="0">
                <a:latin typeface="Arial Narrow" pitchFamily="34" charset="0"/>
              </a:rPr>
            </a:br>
            <a:endParaRPr lang="fr-FR" sz="1100" dirty="0" smtClean="0">
              <a:latin typeface="Arial Narrow" pitchFamily="34" charset="0"/>
            </a:endParaRPr>
          </a:p>
          <a:p>
            <a:pPr algn="just"/>
            <a:r>
              <a:rPr lang="fr-FR" sz="1100" dirty="0" smtClean="0">
                <a:latin typeface="Arial Narrow" pitchFamily="34" charset="0"/>
              </a:rPr>
              <a:t>   </a:t>
            </a:r>
            <a:br>
              <a:rPr lang="fr-FR" sz="1100" dirty="0" smtClean="0">
                <a:latin typeface="Arial Narrow" pitchFamily="34" charset="0"/>
              </a:rPr>
            </a:br>
            <a:r>
              <a:rPr lang="fr-FR" sz="1100" dirty="0" smtClean="0">
                <a:latin typeface="Arial Narrow" pitchFamily="34" charset="0"/>
              </a:rPr>
              <a:t/>
            </a:r>
            <a:br>
              <a:rPr lang="fr-FR" sz="1100" dirty="0" smtClean="0">
                <a:latin typeface="Arial Narrow" pitchFamily="34" charset="0"/>
              </a:rPr>
            </a:br>
            <a:r>
              <a:rPr lang="fr-FR" sz="1100" dirty="0" smtClean="0">
                <a:latin typeface="Arial Narrow" pitchFamily="34" charset="0"/>
              </a:rPr>
              <a:t> </a:t>
            </a:r>
            <a:br>
              <a:rPr lang="fr-FR" sz="1100" dirty="0" smtClean="0">
                <a:latin typeface="Arial Narrow" pitchFamily="34" charset="0"/>
              </a:rPr>
            </a:br>
            <a:r>
              <a:rPr lang="fr-FR" sz="1100" dirty="0" smtClean="0">
                <a:latin typeface="Arial Narrow" pitchFamily="34" charset="0"/>
              </a:rPr>
              <a:t> </a:t>
            </a:r>
            <a:endParaRPr kumimoji="0" lang="fr-FR" sz="1100" b="1" i="0" u="none" strike="noStrike" cap="none" normalizeH="0" baseline="0" dirty="0" smtClean="0">
              <a:ln>
                <a:noFill/>
              </a:ln>
              <a:effectLst/>
              <a:latin typeface="Arial Narrow" pitchFamily="34" charset="0"/>
              <a:ea typeface="Times New Roman" pitchFamily="18" charset="0"/>
              <a:cs typeface="Arial" pitchFamily="34" charset="0"/>
            </a:endParaRPr>
          </a:p>
        </p:txBody>
      </p:sp>
      <p:sp>
        <p:nvSpPr>
          <p:cNvPr id="13" name="ZoneTexte 12"/>
          <p:cNvSpPr txBox="1"/>
          <p:nvPr/>
        </p:nvSpPr>
        <p:spPr>
          <a:xfrm>
            <a:off x="252239" y="234132"/>
            <a:ext cx="3384376" cy="1492716"/>
          </a:xfrm>
          <a:prstGeom prst="rect">
            <a:avLst/>
          </a:prstGeom>
          <a:noFill/>
        </p:spPr>
        <p:txBody>
          <a:bodyPr wrap="square" rtlCol="0">
            <a:spAutoFit/>
          </a:bodyPr>
          <a:lstStyle/>
          <a:p>
            <a:r>
              <a:rPr lang="fr-FR" sz="2000" b="1" dirty="0" smtClean="0">
                <a:solidFill>
                  <a:srgbClr val="0070C0"/>
                </a:solidFill>
                <a:latin typeface="Ink Free" pitchFamily="66" charset="0"/>
              </a:rPr>
              <a:t>Espace Usagers                                  </a:t>
            </a:r>
          </a:p>
          <a:p>
            <a:endParaRPr lang="fr-FR" sz="2000" b="1" dirty="0" smtClean="0">
              <a:solidFill>
                <a:srgbClr val="0070C0"/>
              </a:solidFill>
              <a:latin typeface="Ink Free" pitchFamily="66" charset="0"/>
            </a:endParaRPr>
          </a:p>
          <a:p>
            <a:r>
              <a:rPr lang="fr-FR" sz="2000" b="1" dirty="0" smtClean="0">
                <a:solidFill>
                  <a:srgbClr val="0070C0"/>
                </a:solidFill>
                <a:latin typeface="Ink Free" pitchFamily="66" charset="0"/>
              </a:rPr>
              <a:t/>
            </a:r>
            <a:br>
              <a:rPr lang="fr-FR" sz="2000" b="1" dirty="0" smtClean="0">
                <a:solidFill>
                  <a:srgbClr val="0070C0"/>
                </a:solidFill>
                <a:latin typeface="Ink Free" pitchFamily="66" charset="0"/>
              </a:rPr>
            </a:br>
            <a:endParaRPr lang="fr-FR" sz="1100" b="1" dirty="0" smtClean="0">
              <a:solidFill>
                <a:srgbClr val="0070C0"/>
              </a:solidFill>
              <a:latin typeface="Arial Narrow" pitchFamily="34" charset="0"/>
            </a:endParaRPr>
          </a:p>
          <a:p>
            <a:r>
              <a:rPr lang="fr-FR" sz="2000" b="1" dirty="0" smtClean="0">
                <a:solidFill>
                  <a:srgbClr val="0070C0"/>
                </a:solidFill>
                <a:latin typeface="Ink Free" pitchFamily="66" charset="0"/>
              </a:rPr>
              <a:t>                                                </a:t>
            </a:r>
            <a:endParaRPr lang="fr-FR" sz="1100" b="1" dirty="0" smtClean="0">
              <a:solidFill>
                <a:srgbClr val="0070C0"/>
              </a:solidFill>
              <a:latin typeface="Arial Narrow" pitchFamily="34" charset="0"/>
            </a:endParaRPr>
          </a:p>
        </p:txBody>
      </p:sp>
      <p:sp>
        <p:nvSpPr>
          <p:cNvPr id="17" name="Rectangle 16"/>
          <p:cNvSpPr/>
          <p:nvPr/>
        </p:nvSpPr>
        <p:spPr>
          <a:xfrm>
            <a:off x="252239" y="522165"/>
            <a:ext cx="3708624" cy="600164"/>
          </a:xfrm>
          <a:prstGeom prst="rect">
            <a:avLst/>
          </a:prstGeom>
        </p:spPr>
        <p:txBody>
          <a:bodyPr wrap="square">
            <a:spAutoFit/>
          </a:bodyPr>
          <a:lstStyle/>
          <a:p>
            <a:r>
              <a:rPr lang="fr-FR" sz="1100" b="1" dirty="0" smtClean="0">
                <a:solidFill>
                  <a:srgbClr val="0070C0"/>
                </a:solidFill>
                <a:latin typeface="Arial Narrow" pitchFamily="34" charset="0"/>
              </a:rPr>
              <a:t>       Ateliers participatif de Création Graphique à l’EPSM   </a:t>
            </a:r>
            <a:br>
              <a:rPr lang="fr-FR" sz="1100" b="1" dirty="0" smtClean="0">
                <a:solidFill>
                  <a:srgbClr val="0070C0"/>
                </a:solidFill>
                <a:latin typeface="Arial Narrow" pitchFamily="34" charset="0"/>
              </a:rPr>
            </a:br>
            <a:r>
              <a:rPr lang="fr-FR" sz="1100" b="1" dirty="0" smtClean="0">
                <a:solidFill>
                  <a:srgbClr val="0070C0"/>
                </a:solidFill>
                <a:latin typeface="Arial Narrow" pitchFamily="34" charset="0"/>
              </a:rPr>
              <a:t>       Finistère Sud, Quimper</a:t>
            </a:r>
            <a:br>
              <a:rPr lang="fr-FR" sz="1100" b="1" dirty="0" smtClean="0">
                <a:solidFill>
                  <a:srgbClr val="0070C0"/>
                </a:solidFill>
                <a:latin typeface="Arial Narrow" pitchFamily="34" charset="0"/>
              </a:rPr>
            </a:br>
            <a:endParaRPr lang="fr-FR" sz="1100" dirty="0">
              <a:latin typeface="Arial Narrow" pitchFamily="34" charset="0"/>
            </a:endParaRPr>
          </a:p>
        </p:txBody>
      </p:sp>
      <p:sp>
        <p:nvSpPr>
          <p:cNvPr id="19" name="Rectangle 1"/>
          <p:cNvSpPr>
            <a:spLocks noChangeArrowheads="1"/>
          </p:cNvSpPr>
          <p:nvPr/>
        </p:nvSpPr>
        <p:spPr bwMode="auto">
          <a:xfrm>
            <a:off x="3780631" y="869574"/>
            <a:ext cx="3456384" cy="754052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fr-FR" sz="1100" dirty="0" smtClean="0">
                <a:latin typeface="Arial Narrow" pitchFamily="34" charset="0"/>
              </a:rPr>
              <a:t>Cette 3ème </a:t>
            </a:r>
            <a:r>
              <a:rPr lang="fr-FR" sz="1100" b="1" dirty="0" smtClean="0">
                <a:solidFill>
                  <a:schemeClr val="tx2"/>
                </a:solidFill>
                <a:latin typeface="Arial Narrow" pitchFamily="34" charset="0"/>
              </a:rPr>
              <a:t>M</a:t>
            </a:r>
            <a:r>
              <a:rPr lang="fr-FR" sz="1100" dirty="0" smtClean="0">
                <a:latin typeface="Arial Narrow" pitchFamily="34" charset="0"/>
              </a:rPr>
              <a:t>aison d’</a:t>
            </a:r>
            <a:r>
              <a:rPr lang="fr-FR" sz="1100" b="1" dirty="0" smtClean="0">
                <a:solidFill>
                  <a:schemeClr val="tx2"/>
                </a:solidFill>
                <a:latin typeface="Arial Narrow" pitchFamily="34" charset="0"/>
              </a:rPr>
              <a:t>A</a:t>
            </a:r>
            <a:r>
              <a:rPr lang="fr-FR" sz="1100" dirty="0" smtClean="0">
                <a:latin typeface="Arial Narrow" pitchFamily="34" charset="0"/>
              </a:rPr>
              <a:t>ccueil </a:t>
            </a:r>
            <a:r>
              <a:rPr lang="fr-FR" sz="1100" b="1" dirty="0" smtClean="0">
                <a:solidFill>
                  <a:schemeClr val="tx2"/>
                </a:solidFill>
                <a:latin typeface="Arial Narrow" pitchFamily="34" charset="0"/>
              </a:rPr>
              <a:t>D</a:t>
            </a:r>
            <a:r>
              <a:rPr lang="fr-FR" sz="1100" dirty="0" smtClean="0">
                <a:latin typeface="Arial Narrow" pitchFamily="34" charset="0"/>
              </a:rPr>
              <a:t>’accompagnement et d’</a:t>
            </a:r>
            <a:r>
              <a:rPr lang="fr-FR" sz="1100" b="1" dirty="0" err="1" smtClean="0">
                <a:solidFill>
                  <a:schemeClr val="tx2"/>
                </a:solidFill>
                <a:latin typeface="Arial Narrow" pitchFamily="34" charset="0"/>
              </a:rPr>
              <a:t>EN</a:t>
            </a:r>
            <a:r>
              <a:rPr lang="fr-FR" sz="1100" dirty="0" err="1" smtClean="0">
                <a:latin typeface="Arial Narrow" pitchFamily="34" charset="0"/>
              </a:rPr>
              <a:t>traide</a:t>
            </a:r>
            <a:r>
              <a:rPr lang="fr-FR" sz="1100" dirty="0" smtClean="0">
                <a:latin typeface="Arial Narrow" pitchFamily="34" charset="0"/>
              </a:rPr>
              <a:t> mutuelle (après celle de Brest puis celle de Quimper) gérée, elle aussi, par l’UDAF 29, est réservée aux personnes affectées par des troubles psychiques stabilisés. Inaugurée le 14/10 </a:t>
            </a:r>
            <a:br>
              <a:rPr lang="fr-FR" sz="1100" dirty="0" smtClean="0">
                <a:latin typeface="Arial Narrow" pitchFamily="34" charset="0"/>
              </a:rPr>
            </a:br>
            <a:r>
              <a:rPr lang="fr-FR" sz="1100" dirty="0" smtClean="0">
                <a:latin typeface="Arial Narrow" pitchFamily="34" charset="0"/>
              </a:rPr>
              <a:t>dernier </a:t>
            </a:r>
            <a:r>
              <a:rPr lang="fr-FR" sz="1100" b="1" dirty="0" smtClean="0">
                <a:solidFill>
                  <a:schemeClr val="tx2"/>
                </a:solidFill>
                <a:latin typeface="Arial Narrow" pitchFamily="34" charset="0"/>
              </a:rPr>
              <a:t>(*)</a:t>
            </a:r>
            <a:r>
              <a:rPr lang="fr-FR" sz="1100" dirty="0" smtClean="0">
                <a:latin typeface="Arial Narrow" pitchFamily="34" charset="0"/>
              </a:rPr>
              <a:t>, elle se compose de 20 logements individuels en location  et d’espaces collectifs (salle à manger et cuisine, salon avec télé, buanderie).</a:t>
            </a:r>
          </a:p>
          <a:p>
            <a:pPr algn="just"/>
            <a:r>
              <a:rPr lang="fr-FR" sz="1100" dirty="0" smtClean="0">
                <a:latin typeface="Arial Narrow" pitchFamily="34" charset="0"/>
              </a:rPr>
              <a:t>Cynthia et Nicolas sont 2 résidents qui, comme la plupart des 18 autres, ont emménagé en mars 2022 dans cette nouvelle résidence située dans une zone pavillonnaire, proche du centre ville de Plouigneau. Ils expriment avec enthousiasme leur ressenti : Cynthia : «Ici, je me sens en sécurité .. nous sommes bien entourés» et  Nicolas «Je me sens bien depuis 5 ans» (il est particulièrement ravi de la localisation de son appartement à l’étage, la résidence précédente, qui avait été aménagée temporairement fin 2017  dans l’ancien foyer logement, était de plein pied).</a:t>
            </a:r>
          </a:p>
          <a:p>
            <a:pPr algn="just"/>
            <a:r>
              <a:rPr lang="fr-FR" sz="1100" dirty="0" smtClean="0">
                <a:latin typeface="Arial Narrow" pitchFamily="34" charset="0"/>
              </a:rPr>
              <a:t>En cette matinée d’un mercredi de fin décembre, nous échangeons tranquillement autour d’un café dans la salle à manger claire et décorée d’un beau sapin et de dessins et peintures de résidents. C et N nous ont accueillies, ainsi qu’ Anne Le Bars, chef de service MADEN à l’UDAF et Charlène Trudel (1 des 2 intervenantes sociales  qui ont en charge, entre autre, l’organisation de la vie collective et  des animations), sans oublier la chatte Nola, mascotte du collectif.</a:t>
            </a:r>
          </a:p>
          <a:p>
            <a:pPr algn="just"/>
            <a:r>
              <a:rPr lang="fr-FR" sz="1100" dirty="0" smtClean="0">
                <a:latin typeface="Arial Narrow" pitchFamily="34" charset="0"/>
              </a:rPr>
              <a:t>Au mur, le planning de la semaine est écrit sur un tableau noir : seul le dimanche est libre, c’est donc le jour de relâche ! et force est de constater que les activités sont très variées (randonnées, visites</a:t>
            </a:r>
            <a:r>
              <a:rPr lang="fr-FR" sz="1100" b="1" dirty="0" smtClean="0">
                <a:latin typeface="Arial Narrow" pitchFamily="34" charset="0"/>
              </a:rPr>
              <a:t> </a:t>
            </a:r>
            <a:r>
              <a:rPr lang="fr-FR" sz="1100" dirty="0" smtClean="0">
                <a:latin typeface="Arial Narrow" pitchFamily="34" charset="0"/>
              </a:rPr>
              <a:t>de musées, activités manuelles, artistiques... jeux de société) et évoluent selon les propositions faites, les opportunités locales voire départementales et la météo. Les 20 locataires des lieux sont libres de participer ou non à toutes les activités communes hebdomadaires, mais s'engagent  au minimum sur deux, hors les tâches communes d’entretien. Ce planning est défini le vendredi, jour de la réunion des résidents.</a:t>
            </a:r>
          </a:p>
          <a:p>
            <a:pPr algn="just"/>
            <a:r>
              <a:rPr lang="fr-FR" sz="1100" dirty="0" smtClean="0">
                <a:latin typeface="Arial Narrow" pitchFamily="34" charset="0"/>
              </a:rPr>
              <a:t>La convivialité est privilégiée, c’est ainsi que 2 repas en commun sont organisés le mardi et le vendredi : la participation va de l’élaboration du menu , aux courses et à la préparation du repas (bœuf bourguignon au menu de la veille, mardi).</a:t>
            </a:r>
            <a:br>
              <a:rPr lang="fr-FR" sz="1100" dirty="0" smtClean="0">
                <a:latin typeface="Arial Narrow" pitchFamily="34" charset="0"/>
              </a:rPr>
            </a:br>
            <a:r>
              <a:rPr lang="fr-FR" sz="1100" dirty="0" smtClean="0">
                <a:latin typeface="Arial Narrow" pitchFamily="34" charset="0"/>
              </a:rPr>
              <a:t>A la question : «Quelle activité commune appréciez vous tout particulièrement ?», C et N répondent en </a:t>
            </a:r>
            <a:r>
              <a:rPr lang="fr-FR" sz="1100" dirty="0" err="1" smtClean="0">
                <a:latin typeface="Arial Narrow" pitchFamily="34" charset="0"/>
              </a:rPr>
              <a:t>choeur</a:t>
            </a:r>
            <a:r>
              <a:rPr lang="fr-FR" sz="1100" dirty="0" smtClean="0">
                <a:latin typeface="Arial Narrow" pitchFamily="34" charset="0"/>
              </a:rPr>
              <a:t>  «Le pot du samedi matin !»  ;  un rituel qui  se  déroule dans  un  café  de la</a:t>
            </a:r>
            <a:br>
              <a:rPr lang="fr-FR" sz="1100" dirty="0" smtClean="0">
                <a:latin typeface="Arial Narrow" pitchFamily="34" charset="0"/>
              </a:rPr>
            </a:br>
            <a:endParaRPr lang="fr-FR" sz="1100" dirty="0" smtClean="0">
              <a:latin typeface="Arial Narrow" pitchFamily="34" charset="0"/>
            </a:endParaRPr>
          </a:p>
          <a:p>
            <a:endParaRPr kumimoji="0" lang="fr-FR" sz="1100" b="1" i="0" u="none" strike="noStrike" cap="none" normalizeH="0" baseline="0" dirty="0" smtClean="0">
              <a:ln>
                <a:noFill/>
              </a:ln>
              <a:effectLst/>
              <a:latin typeface="Arial Narrow" pitchFamily="34" charset="0"/>
              <a:ea typeface="Times New Roman" pitchFamily="18" charset="0"/>
              <a:cs typeface="Arial" pitchFamily="34" charset="0"/>
            </a:endParaRPr>
          </a:p>
        </p:txBody>
      </p:sp>
      <p:sp>
        <p:nvSpPr>
          <p:cNvPr id="25" name="Triangle isocèle 24"/>
          <p:cNvSpPr/>
          <p:nvPr/>
        </p:nvSpPr>
        <p:spPr>
          <a:xfrm rot="5400000">
            <a:off x="3924647" y="594172"/>
            <a:ext cx="123456" cy="123456"/>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475110" rtl="0" eaLnBrk="1" latinLnBrk="0" hangingPunct="1">
              <a:defRPr sz="2900" kern="1200">
                <a:solidFill>
                  <a:schemeClr val="lt1"/>
                </a:solidFill>
                <a:latin typeface="+mn-lt"/>
                <a:ea typeface="+mn-ea"/>
                <a:cs typeface="+mn-cs"/>
              </a:defRPr>
            </a:lvl1pPr>
            <a:lvl2pPr marL="737555" algn="l" defTabSz="1475110" rtl="0" eaLnBrk="1" latinLnBrk="0" hangingPunct="1">
              <a:defRPr sz="2900" kern="1200">
                <a:solidFill>
                  <a:schemeClr val="lt1"/>
                </a:solidFill>
                <a:latin typeface="+mn-lt"/>
                <a:ea typeface="+mn-ea"/>
                <a:cs typeface="+mn-cs"/>
              </a:defRPr>
            </a:lvl2pPr>
            <a:lvl3pPr marL="1475110" algn="l" defTabSz="1475110" rtl="0" eaLnBrk="1" latinLnBrk="0" hangingPunct="1">
              <a:defRPr sz="2900" kern="1200">
                <a:solidFill>
                  <a:schemeClr val="lt1"/>
                </a:solidFill>
                <a:latin typeface="+mn-lt"/>
                <a:ea typeface="+mn-ea"/>
                <a:cs typeface="+mn-cs"/>
              </a:defRPr>
            </a:lvl3pPr>
            <a:lvl4pPr marL="2212665" algn="l" defTabSz="1475110" rtl="0" eaLnBrk="1" latinLnBrk="0" hangingPunct="1">
              <a:defRPr sz="2900" kern="1200">
                <a:solidFill>
                  <a:schemeClr val="lt1"/>
                </a:solidFill>
                <a:latin typeface="+mn-lt"/>
                <a:ea typeface="+mn-ea"/>
                <a:cs typeface="+mn-cs"/>
              </a:defRPr>
            </a:lvl4pPr>
            <a:lvl5pPr marL="2950220" algn="l" defTabSz="1475110" rtl="0" eaLnBrk="1" latinLnBrk="0" hangingPunct="1">
              <a:defRPr sz="2900" kern="1200">
                <a:solidFill>
                  <a:schemeClr val="lt1"/>
                </a:solidFill>
                <a:latin typeface="+mn-lt"/>
                <a:ea typeface="+mn-ea"/>
                <a:cs typeface="+mn-cs"/>
              </a:defRPr>
            </a:lvl5pPr>
            <a:lvl6pPr marL="3687775" algn="l" defTabSz="1475110" rtl="0" eaLnBrk="1" latinLnBrk="0" hangingPunct="1">
              <a:defRPr sz="2900" kern="1200">
                <a:solidFill>
                  <a:schemeClr val="lt1"/>
                </a:solidFill>
                <a:latin typeface="+mn-lt"/>
                <a:ea typeface="+mn-ea"/>
                <a:cs typeface="+mn-cs"/>
              </a:defRPr>
            </a:lvl6pPr>
            <a:lvl7pPr marL="4425330" algn="l" defTabSz="1475110" rtl="0" eaLnBrk="1" latinLnBrk="0" hangingPunct="1">
              <a:defRPr sz="2900" kern="1200">
                <a:solidFill>
                  <a:schemeClr val="lt1"/>
                </a:solidFill>
                <a:latin typeface="+mn-lt"/>
                <a:ea typeface="+mn-ea"/>
                <a:cs typeface="+mn-cs"/>
              </a:defRPr>
            </a:lvl7pPr>
            <a:lvl8pPr marL="5162885" algn="l" defTabSz="1475110" rtl="0" eaLnBrk="1" latinLnBrk="0" hangingPunct="1">
              <a:defRPr sz="2900" kern="1200">
                <a:solidFill>
                  <a:schemeClr val="lt1"/>
                </a:solidFill>
                <a:latin typeface="+mn-lt"/>
                <a:ea typeface="+mn-ea"/>
                <a:cs typeface="+mn-cs"/>
              </a:defRPr>
            </a:lvl8pPr>
            <a:lvl9pPr marL="5900440" algn="l" defTabSz="1475110" rtl="0" eaLnBrk="1" latinLnBrk="0" hangingPunct="1">
              <a:defRPr sz="2900" kern="1200">
                <a:solidFill>
                  <a:schemeClr val="lt1"/>
                </a:solidFill>
                <a:latin typeface="+mn-lt"/>
                <a:ea typeface="+mn-ea"/>
                <a:cs typeface="+mn-cs"/>
              </a:defRPr>
            </a:lvl9pPr>
          </a:lstStyle>
          <a:p>
            <a:pPr algn="ctr"/>
            <a:endParaRPr lang="fr-FR"/>
          </a:p>
        </p:txBody>
      </p:sp>
      <p:sp>
        <p:nvSpPr>
          <p:cNvPr id="26" name="Triangle isocèle 25"/>
          <p:cNvSpPr/>
          <p:nvPr/>
        </p:nvSpPr>
        <p:spPr>
          <a:xfrm rot="5400000">
            <a:off x="396255" y="594172"/>
            <a:ext cx="123456" cy="123456"/>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475110" rtl="0" eaLnBrk="1" latinLnBrk="0" hangingPunct="1">
              <a:defRPr sz="2900" kern="1200">
                <a:solidFill>
                  <a:schemeClr val="lt1"/>
                </a:solidFill>
                <a:latin typeface="+mn-lt"/>
                <a:ea typeface="+mn-ea"/>
                <a:cs typeface="+mn-cs"/>
              </a:defRPr>
            </a:lvl1pPr>
            <a:lvl2pPr marL="737555" algn="l" defTabSz="1475110" rtl="0" eaLnBrk="1" latinLnBrk="0" hangingPunct="1">
              <a:defRPr sz="2900" kern="1200">
                <a:solidFill>
                  <a:schemeClr val="lt1"/>
                </a:solidFill>
                <a:latin typeface="+mn-lt"/>
                <a:ea typeface="+mn-ea"/>
                <a:cs typeface="+mn-cs"/>
              </a:defRPr>
            </a:lvl2pPr>
            <a:lvl3pPr marL="1475110" algn="l" defTabSz="1475110" rtl="0" eaLnBrk="1" latinLnBrk="0" hangingPunct="1">
              <a:defRPr sz="2900" kern="1200">
                <a:solidFill>
                  <a:schemeClr val="lt1"/>
                </a:solidFill>
                <a:latin typeface="+mn-lt"/>
                <a:ea typeface="+mn-ea"/>
                <a:cs typeface="+mn-cs"/>
              </a:defRPr>
            </a:lvl3pPr>
            <a:lvl4pPr marL="2212665" algn="l" defTabSz="1475110" rtl="0" eaLnBrk="1" latinLnBrk="0" hangingPunct="1">
              <a:defRPr sz="2900" kern="1200">
                <a:solidFill>
                  <a:schemeClr val="lt1"/>
                </a:solidFill>
                <a:latin typeface="+mn-lt"/>
                <a:ea typeface="+mn-ea"/>
                <a:cs typeface="+mn-cs"/>
              </a:defRPr>
            </a:lvl4pPr>
            <a:lvl5pPr marL="2950220" algn="l" defTabSz="1475110" rtl="0" eaLnBrk="1" latinLnBrk="0" hangingPunct="1">
              <a:defRPr sz="2900" kern="1200">
                <a:solidFill>
                  <a:schemeClr val="lt1"/>
                </a:solidFill>
                <a:latin typeface="+mn-lt"/>
                <a:ea typeface="+mn-ea"/>
                <a:cs typeface="+mn-cs"/>
              </a:defRPr>
            </a:lvl5pPr>
            <a:lvl6pPr marL="3687775" algn="l" defTabSz="1475110" rtl="0" eaLnBrk="1" latinLnBrk="0" hangingPunct="1">
              <a:defRPr sz="2900" kern="1200">
                <a:solidFill>
                  <a:schemeClr val="lt1"/>
                </a:solidFill>
                <a:latin typeface="+mn-lt"/>
                <a:ea typeface="+mn-ea"/>
                <a:cs typeface="+mn-cs"/>
              </a:defRPr>
            </a:lvl6pPr>
            <a:lvl7pPr marL="4425330" algn="l" defTabSz="1475110" rtl="0" eaLnBrk="1" latinLnBrk="0" hangingPunct="1">
              <a:defRPr sz="2900" kern="1200">
                <a:solidFill>
                  <a:schemeClr val="lt1"/>
                </a:solidFill>
                <a:latin typeface="+mn-lt"/>
                <a:ea typeface="+mn-ea"/>
                <a:cs typeface="+mn-cs"/>
              </a:defRPr>
            </a:lvl7pPr>
            <a:lvl8pPr marL="5162885" algn="l" defTabSz="1475110" rtl="0" eaLnBrk="1" latinLnBrk="0" hangingPunct="1">
              <a:defRPr sz="2900" kern="1200">
                <a:solidFill>
                  <a:schemeClr val="lt1"/>
                </a:solidFill>
                <a:latin typeface="+mn-lt"/>
                <a:ea typeface="+mn-ea"/>
                <a:cs typeface="+mn-cs"/>
              </a:defRPr>
            </a:lvl8pPr>
            <a:lvl9pPr marL="5900440" algn="l" defTabSz="1475110" rtl="0" eaLnBrk="1" latinLnBrk="0" hangingPunct="1">
              <a:defRPr sz="2900" kern="1200">
                <a:solidFill>
                  <a:schemeClr val="lt1"/>
                </a:solidFill>
                <a:latin typeface="+mn-lt"/>
                <a:ea typeface="+mn-ea"/>
                <a:cs typeface="+mn-cs"/>
              </a:defRPr>
            </a:lvl9pPr>
          </a:lstStyle>
          <a:p>
            <a:pPr algn="ctr"/>
            <a:endParaRPr lang="fr-FR"/>
          </a:p>
        </p:txBody>
      </p:sp>
      <p:pic>
        <p:nvPicPr>
          <p:cNvPr id="1027" name="Picture 3" descr="C:\Users\franc\Desktop\IMG_20230106_144353.jpg"/>
          <p:cNvPicPr>
            <a:picLocks noChangeAspect="1" noChangeArrowheads="1"/>
          </p:cNvPicPr>
          <p:nvPr/>
        </p:nvPicPr>
        <p:blipFill>
          <a:blip r:embed="rId3" cstate="print"/>
          <a:srcRect/>
          <a:stretch>
            <a:fillRect/>
          </a:stretch>
        </p:blipFill>
        <p:spPr bwMode="auto">
          <a:xfrm>
            <a:off x="252239" y="4698628"/>
            <a:ext cx="691760" cy="1152128"/>
          </a:xfrm>
          <a:prstGeom prst="rect">
            <a:avLst/>
          </a:prstGeom>
          <a:noFill/>
        </p:spPr>
      </p:pic>
      <p:pic>
        <p:nvPicPr>
          <p:cNvPr id="1028" name="Picture 4"/>
          <p:cNvPicPr>
            <a:picLocks noChangeAspect="1" noChangeArrowheads="1"/>
          </p:cNvPicPr>
          <p:nvPr/>
        </p:nvPicPr>
        <p:blipFill>
          <a:blip r:embed="rId4" cstate="print"/>
          <a:srcRect/>
          <a:stretch>
            <a:fillRect/>
          </a:stretch>
        </p:blipFill>
        <p:spPr bwMode="auto">
          <a:xfrm>
            <a:off x="2052439" y="4698628"/>
            <a:ext cx="792088" cy="1090935"/>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2916535" y="4698628"/>
            <a:ext cx="792088" cy="1084551"/>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cstate="print"/>
          <a:srcRect/>
          <a:stretch>
            <a:fillRect/>
          </a:stretch>
        </p:blipFill>
        <p:spPr bwMode="auto">
          <a:xfrm>
            <a:off x="972319" y="4698628"/>
            <a:ext cx="1009661" cy="1132632"/>
          </a:xfrm>
          <a:prstGeom prst="rect">
            <a:avLst/>
          </a:prstGeom>
          <a:noFill/>
          <a:ln w="9525">
            <a:noFill/>
            <a:miter lim="800000"/>
            <a:headEnd/>
            <a:tailEnd/>
          </a:ln>
          <a:effectLst/>
        </p:spPr>
      </p:pic>
      <p:pic>
        <p:nvPicPr>
          <p:cNvPr id="1031" name="Picture 7" descr="C:\Users\franc\Desktop\MjAxODA1NmE0YjA0YWU4ZTYzYTBiYjE1Njk3MWM5NThmNDI5MmE.jpg"/>
          <p:cNvPicPr>
            <a:picLocks noChangeAspect="1" noChangeArrowheads="1"/>
          </p:cNvPicPr>
          <p:nvPr/>
        </p:nvPicPr>
        <p:blipFill>
          <a:blip r:embed="rId7" cstate="print"/>
          <a:srcRect/>
          <a:stretch>
            <a:fillRect/>
          </a:stretch>
        </p:blipFill>
        <p:spPr bwMode="auto">
          <a:xfrm>
            <a:off x="252239" y="6066780"/>
            <a:ext cx="730335" cy="936104"/>
          </a:xfrm>
          <a:prstGeom prst="rect">
            <a:avLst/>
          </a:prstGeom>
          <a:noFill/>
        </p:spPr>
      </p:pic>
      <p:sp>
        <p:nvSpPr>
          <p:cNvPr id="15" name="Rectangle 14"/>
          <p:cNvSpPr/>
          <p:nvPr/>
        </p:nvSpPr>
        <p:spPr>
          <a:xfrm>
            <a:off x="3852639" y="522164"/>
            <a:ext cx="3708624" cy="769441"/>
          </a:xfrm>
          <a:prstGeom prst="rect">
            <a:avLst/>
          </a:prstGeom>
        </p:spPr>
        <p:txBody>
          <a:bodyPr wrap="square">
            <a:spAutoFit/>
          </a:bodyPr>
          <a:lstStyle/>
          <a:p>
            <a:r>
              <a:rPr lang="fr-FR" sz="1100" b="1" dirty="0" smtClean="0">
                <a:solidFill>
                  <a:srgbClr val="0070C0"/>
                </a:solidFill>
                <a:latin typeface="Arial Narrow" pitchFamily="34" charset="0"/>
              </a:rPr>
              <a:t>      Nouvelle MADEN de Plouigneau :  </a:t>
            </a:r>
            <a:r>
              <a:rPr lang="fr-FR" sz="1100" dirty="0" smtClean="0">
                <a:latin typeface="Arial Narrow" pitchFamily="34" charset="0"/>
              </a:rPr>
              <a:t> </a:t>
            </a:r>
            <a:r>
              <a:rPr lang="fr-FR" sz="1100" b="1" dirty="0" smtClean="0">
                <a:solidFill>
                  <a:srgbClr val="0070C0"/>
                </a:solidFill>
                <a:latin typeface="Arial Narrow" pitchFamily="34" charset="0"/>
              </a:rPr>
              <a:t>«</a:t>
            </a:r>
            <a:r>
              <a:rPr lang="fr-FR" sz="1100" dirty="0" smtClean="0">
                <a:latin typeface="Arial Narrow" pitchFamily="34" charset="0"/>
              </a:rPr>
              <a:t> </a:t>
            </a:r>
            <a:r>
              <a:rPr lang="fr-FR" sz="1100" b="1" dirty="0" smtClean="0">
                <a:solidFill>
                  <a:srgbClr val="0070C0"/>
                </a:solidFill>
                <a:latin typeface="Arial Narrow" pitchFamily="34" charset="0"/>
              </a:rPr>
              <a:t>on s’y sent bien et</a:t>
            </a:r>
            <a:br>
              <a:rPr lang="fr-FR" sz="1100" b="1" dirty="0" smtClean="0">
                <a:solidFill>
                  <a:srgbClr val="0070C0"/>
                </a:solidFill>
                <a:latin typeface="Arial Narrow" pitchFamily="34" charset="0"/>
              </a:rPr>
            </a:br>
            <a:r>
              <a:rPr lang="fr-FR" sz="1100" b="1" dirty="0" smtClean="0">
                <a:solidFill>
                  <a:srgbClr val="0070C0"/>
                </a:solidFill>
                <a:latin typeface="Arial Narrow" pitchFamily="34" charset="0"/>
              </a:rPr>
              <a:t>       une nouvelle dynamique s’y développe » </a:t>
            </a:r>
            <a:br>
              <a:rPr lang="fr-FR" sz="1100" b="1" dirty="0" smtClean="0">
                <a:solidFill>
                  <a:srgbClr val="0070C0"/>
                </a:solidFill>
                <a:latin typeface="Arial Narrow" pitchFamily="34" charset="0"/>
              </a:rPr>
            </a:br>
            <a:r>
              <a:rPr lang="fr-FR" sz="1100" b="1" dirty="0" smtClean="0">
                <a:solidFill>
                  <a:srgbClr val="0070C0"/>
                </a:solidFill>
                <a:latin typeface="Arial Narrow" pitchFamily="34" charset="0"/>
              </a:rPr>
              <a:t>       </a:t>
            </a:r>
          </a:p>
          <a:p>
            <a:endParaRPr lang="fr-FR" sz="1100" b="1" dirty="0" smtClean="0">
              <a:solidFill>
                <a:srgbClr val="0070C0"/>
              </a:solidFill>
              <a:latin typeface="Arial Narrow" pitchFamily="34" charset="0"/>
            </a:endParaRPr>
          </a:p>
        </p:txBody>
      </p:sp>
      <p:sp>
        <p:nvSpPr>
          <p:cNvPr id="32" name="ZoneTexte 31"/>
          <p:cNvSpPr txBox="1"/>
          <p:nvPr/>
        </p:nvSpPr>
        <p:spPr>
          <a:xfrm rot="16200000">
            <a:off x="2431411" y="6695920"/>
            <a:ext cx="2383986" cy="261610"/>
          </a:xfrm>
          <a:prstGeom prst="rect">
            <a:avLst/>
          </a:prstGeom>
          <a:noFill/>
        </p:spPr>
        <p:txBody>
          <a:bodyPr wrap="none" rtlCol="0">
            <a:spAutoFit/>
          </a:bodyPr>
          <a:lstStyle/>
          <a:p>
            <a:r>
              <a:rPr lang="fr-FR" sz="1100" b="1" dirty="0" smtClean="0">
                <a:solidFill>
                  <a:srgbClr val="0070C0"/>
                </a:solidFill>
                <a:latin typeface="Arial" pitchFamily="34" charset="0"/>
                <a:cs typeface="Arial" pitchFamily="34" charset="0"/>
              </a:rPr>
              <a:t>___________________________</a:t>
            </a:r>
            <a:endParaRPr lang="fr-FR" sz="1100" b="1" dirty="0">
              <a:solidFill>
                <a:srgbClr val="0070C0"/>
              </a:solidFill>
              <a:latin typeface="Arial" pitchFamily="34" charset="0"/>
              <a:cs typeface="Arial" pitchFamily="34" charset="0"/>
            </a:endParaRPr>
          </a:p>
        </p:txBody>
      </p:sp>
      <p:sp>
        <p:nvSpPr>
          <p:cNvPr id="31" name="ZoneTexte 30"/>
          <p:cNvSpPr txBox="1"/>
          <p:nvPr/>
        </p:nvSpPr>
        <p:spPr>
          <a:xfrm rot="10800000">
            <a:off x="-179809" y="7866980"/>
            <a:ext cx="3924647" cy="261610"/>
          </a:xfrm>
          <a:prstGeom prst="rect">
            <a:avLst/>
          </a:prstGeom>
          <a:noFill/>
        </p:spPr>
        <p:txBody>
          <a:bodyPr wrap="square" rtlCol="0">
            <a:spAutoFit/>
          </a:bodyPr>
          <a:lstStyle/>
          <a:p>
            <a:r>
              <a:rPr lang="fr-FR" sz="1100" b="1" dirty="0" smtClean="0">
                <a:solidFill>
                  <a:srgbClr val="0070C0"/>
                </a:solidFill>
                <a:latin typeface="Arial" pitchFamily="34" charset="0"/>
                <a:cs typeface="Arial" pitchFamily="34" charset="0"/>
              </a:rPr>
              <a:t>____________________________________________</a:t>
            </a:r>
            <a:endParaRPr lang="fr-FR" sz="1100" b="1" dirty="0">
              <a:solidFill>
                <a:srgbClr val="0070C0"/>
              </a:solidFill>
              <a:latin typeface="Arial" pitchFamily="34" charset="0"/>
              <a:cs typeface="Arial" pitchFamily="34" charset="0"/>
            </a:endParaRPr>
          </a:p>
        </p:txBody>
      </p:sp>
      <p:sp>
        <p:nvSpPr>
          <p:cNvPr id="33" name="Rectangle 1"/>
          <p:cNvSpPr>
            <a:spLocks noChangeArrowheads="1"/>
          </p:cNvSpPr>
          <p:nvPr/>
        </p:nvSpPr>
        <p:spPr bwMode="auto">
          <a:xfrm>
            <a:off x="2700511" y="8010996"/>
            <a:ext cx="4536504" cy="246221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fr-FR" sz="1100" dirty="0" smtClean="0">
                <a:latin typeface="Arial Narrow" pitchFamily="34" charset="0"/>
              </a:rPr>
              <a:t>galerie commerciale du Leclerc Morlaix ou de celle du Géant (éventuellement, à la belle saison, dans un établissement sur la côte) et est suivi pour le plus grand nombre par des courses faites dans le magasin attenant. C, objectivement très active, prolonge cette sortie à Morlaix en rejoignant l’après midi les </a:t>
            </a:r>
            <a:r>
              <a:rPr lang="fr-FR" sz="1100" dirty="0" err="1" smtClean="0">
                <a:latin typeface="Arial Narrow" pitchFamily="34" charset="0"/>
              </a:rPr>
              <a:t>ami.e.s</a:t>
            </a:r>
            <a:r>
              <a:rPr lang="fr-FR" sz="1100" dirty="0" smtClean="0">
                <a:latin typeface="Arial Narrow" pitchFamily="34" charset="0"/>
              </a:rPr>
              <a:t> du GEM Le Sympa dans leur local rue de Brest et fait, pour clore sa journée, un tour en ville avant de reprendre le car qui la ramène à Plouigneau.</a:t>
            </a:r>
          </a:p>
          <a:p>
            <a:pPr algn="just"/>
            <a:r>
              <a:rPr lang="fr-FR" sz="1100" dirty="0" smtClean="0">
                <a:latin typeface="Arial Narrow" pitchFamily="34" charset="0"/>
              </a:rPr>
              <a:t>Outre ces activités, des projets sont en cours d’élaboration parmi lesquels 3 sont précisés par C et N : peindre le mur de parpaings bien gris qui fait face à la salle commune en limite du terrain: un résident pressenti pour ses talents artistiques pourrait mener à bien avec d’autres, la future fresque ; organiser des activités sportives (gymnastique ou sport collectif type basket) avec un coach comme c’est le cas à la MADEN de Brest ; faire un voyage à Disneyland couplé à une visite de Paris, ce qui, selon nos </a:t>
            </a:r>
            <a:r>
              <a:rPr lang="fr-FR" sz="1100" dirty="0" err="1" smtClean="0">
                <a:latin typeface="Arial Narrow" pitchFamily="34" charset="0"/>
              </a:rPr>
              <a:t>interlocut.rices.eurs</a:t>
            </a:r>
            <a:r>
              <a:rPr lang="fr-FR" sz="1100" dirty="0" smtClean="0">
                <a:latin typeface="Arial Narrow" pitchFamily="34" charset="0"/>
              </a:rPr>
              <a:t> du jour,  impliquera une préparation affinée</a:t>
            </a:r>
            <a:br>
              <a:rPr lang="fr-FR" sz="1100" dirty="0" smtClean="0">
                <a:latin typeface="Arial Narrow" pitchFamily="34" charset="0"/>
              </a:rPr>
            </a:br>
            <a:r>
              <a:rPr lang="fr-FR" sz="1100" dirty="0" smtClean="0">
                <a:latin typeface="Arial Narrow" pitchFamily="34" charset="0"/>
              </a:rPr>
              <a:t>concernant son organisation et son financement.                                               </a:t>
            </a:r>
            <a:r>
              <a:rPr lang="fr-FR" sz="1100" b="1" dirty="0" smtClean="0">
                <a:latin typeface="Arial Narrow" pitchFamily="34" charset="0"/>
              </a:rPr>
              <a:t>CR/DQ</a:t>
            </a:r>
            <a:r>
              <a:rPr lang="fr-FR" sz="1100" dirty="0" smtClean="0">
                <a:latin typeface="Arial Narrow" pitchFamily="34" charset="0"/>
              </a:rPr>
              <a:t>                                                                                                              </a:t>
            </a:r>
          </a:p>
        </p:txBody>
      </p:sp>
      <p:pic>
        <p:nvPicPr>
          <p:cNvPr id="2050" name="Picture 2" descr="C:\Users\franc\Desktop\N1.jpg"/>
          <p:cNvPicPr>
            <a:picLocks noChangeAspect="1" noChangeArrowheads="1"/>
          </p:cNvPicPr>
          <p:nvPr/>
        </p:nvPicPr>
        <p:blipFill>
          <a:blip r:embed="rId8" cstate="print"/>
          <a:srcRect/>
          <a:stretch>
            <a:fillRect/>
          </a:stretch>
        </p:blipFill>
        <p:spPr bwMode="auto">
          <a:xfrm>
            <a:off x="2268463" y="90116"/>
            <a:ext cx="1133872" cy="425202"/>
          </a:xfrm>
          <a:prstGeom prst="rect">
            <a:avLst/>
          </a:prstGeom>
          <a:noFill/>
        </p:spPr>
      </p:pic>
      <p:pic>
        <p:nvPicPr>
          <p:cNvPr id="36" name="Picture 2" descr="C:\Users\franc\Desktop\N1.jpg"/>
          <p:cNvPicPr>
            <a:picLocks noChangeAspect="1" noChangeArrowheads="1"/>
          </p:cNvPicPr>
          <p:nvPr/>
        </p:nvPicPr>
        <p:blipFill>
          <a:blip r:embed="rId8" cstate="print"/>
          <a:srcRect/>
          <a:stretch>
            <a:fillRect/>
          </a:stretch>
        </p:blipFill>
        <p:spPr bwMode="auto">
          <a:xfrm>
            <a:off x="3348583" y="90116"/>
            <a:ext cx="1133872" cy="425202"/>
          </a:xfrm>
          <a:prstGeom prst="rect">
            <a:avLst/>
          </a:prstGeom>
          <a:noFill/>
        </p:spPr>
      </p:pic>
      <p:pic>
        <p:nvPicPr>
          <p:cNvPr id="37" name="Picture 2" descr="C:\Users\franc\Desktop\N1.jpg"/>
          <p:cNvPicPr>
            <a:picLocks noChangeAspect="1" noChangeArrowheads="1"/>
          </p:cNvPicPr>
          <p:nvPr/>
        </p:nvPicPr>
        <p:blipFill>
          <a:blip r:embed="rId8" cstate="print"/>
          <a:srcRect/>
          <a:stretch>
            <a:fillRect/>
          </a:stretch>
        </p:blipFill>
        <p:spPr bwMode="auto">
          <a:xfrm>
            <a:off x="4428703" y="90116"/>
            <a:ext cx="1133872" cy="425202"/>
          </a:xfrm>
          <a:prstGeom prst="rect">
            <a:avLst/>
          </a:prstGeom>
          <a:noFill/>
        </p:spPr>
      </p:pic>
      <p:pic>
        <p:nvPicPr>
          <p:cNvPr id="2051" name="Picture 3"/>
          <p:cNvPicPr>
            <a:picLocks noChangeAspect="1" noChangeArrowheads="1"/>
          </p:cNvPicPr>
          <p:nvPr/>
        </p:nvPicPr>
        <p:blipFill>
          <a:blip r:embed="rId9" cstate="print"/>
          <a:srcRect/>
          <a:stretch>
            <a:fillRect/>
          </a:stretch>
        </p:blipFill>
        <p:spPr bwMode="auto">
          <a:xfrm>
            <a:off x="252238" y="7938988"/>
            <a:ext cx="2376265" cy="1290889"/>
          </a:xfrm>
          <a:prstGeom prst="rect">
            <a:avLst/>
          </a:prstGeom>
          <a:noFill/>
          <a:ln w="9525">
            <a:noFill/>
            <a:miter lim="800000"/>
            <a:headEnd/>
            <a:tailEnd/>
          </a:ln>
          <a:effectLst/>
        </p:spPr>
      </p:pic>
      <p:sp>
        <p:nvSpPr>
          <p:cNvPr id="27" name="ZoneTexte 26"/>
          <p:cNvSpPr txBox="1"/>
          <p:nvPr/>
        </p:nvSpPr>
        <p:spPr>
          <a:xfrm>
            <a:off x="180231" y="9185295"/>
            <a:ext cx="2556495" cy="1554272"/>
          </a:xfrm>
          <a:prstGeom prst="rect">
            <a:avLst/>
          </a:prstGeom>
          <a:noFill/>
        </p:spPr>
        <p:txBody>
          <a:bodyPr wrap="square" rtlCol="0">
            <a:spAutoFit/>
          </a:bodyPr>
          <a:lstStyle/>
          <a:p>
            <a:pPr algn="just"/>
            <a:r>
              <a:rPr lang="fr-FR" sz="1200" i="1" dirty="0" smtClean="0">
                <a:latin typeface="Arial Narrow" pitchFamily="34" charset="0"/>
              </a:rPr>
              <a:t>(</a:t>
            </a:r>
            <a:r>
              <a:rPr lang="fr-FR" sz="1200" b="1" i="1" dirty="0" smtClean="0">
                <a:solidFill>
                  <a:schemeClr val="tx2"/>
                </a:solidFill>
                <a:latin typeface="Arial Narrow" pitchFamily="34" charset="0"/>
              </a:rPr>
              <a:t>*)</a:t>
            </a:r>
            <a:r>
              <a:rPr lang="fr-FR" sz="900" i="1" dirty="0" smtClean="0">
                <a:latin typeface="Arial Narrow" pitchFamily="34" charset="0"/>
              </a:rPr>
              <a:t>de gauche à droite : M. GIROTTO, Maire de </a:t>
            </a:r>
            <a:r>
              <a:rPr lang="fr-FR" sz="900" i="1" dirty="0" err="1" smtClean="0">
                <a:latin typeface="Arial Narrow" pitchFamily="34" charset="0"/>
              </a:rPr>
              <a:t>Plouégat</a:t>
            </a:r>
            <a:r>
              <a:rPr lang="fr-FR" sz="900" i="1" dirty="0" smtClean="0">
                <a:latin typeface="Arial Narrow" pitchFamily="34" charset="0"/>
              </a:rPr>
              <a:t> </a:t>
            </a:r>
            <a:r>
              <a:rPr lang="fr-FR" sz="900" i="1" dirty="0" err="1" smtClean="0">
                <a:latin typeface="Arial Narrow" pitchFamily="34" charset="0"/>
              </a:rPr>
              <a:t>Moysan</a:t>
            </a:r>
            <a:r>
              <a:rPr lang="fr-FR" sz="900" i="1" dirty="0" smtClean="0">
                <a:latin typeface="Arial Narrow" pitchFamily="34" charset="0"/>
              </a:rPr>
              <a:t> – Mme CHEVAUCHER, Maire de </a:t>
            </a:r>
            <a:r>
              <a:rPr lang="fr-FR" sz="900" i="1" dirty="0" err="1" smtClean="0">
                <a:latin typeface="Arial Narrow" pitchFamily="34" charset="0"/>
              </a:rPr>
              <a:t>Plouénan</a:t>
            </a:r>
            <a:r>
              <a:rPr lang="fr-FR" sz="900" i="1" dirty="0" smtClean="0">
                <a:latin typeface="Arial Narrow" pitchFamily="34" charset="0"/>
              </a:rPr>
              <a:t> et  CD 29, Mme SEVENIER-MULLERE, </a:t>
            </a:r>
            <a:r>
              <a:rPr lang="fr-FR" sz="900" i="1" dirty="0" err="1" smtClean="0">
                <a:latin typeface="Arial Narrow" pitchFamily="34" charset="0"/>
              </a:rPr>
              <a:t>Sous-Préfète</a:t>
            </a:r>
            <a:r>
              <a:rPr lang="fr-FR" sz="900" i="1" dirty="0" smtClean="0">
                <a:latin typeface="Arial Narrow" pitchFamily="34" charset="0"/>
              </a:rPr>
              <a:t> de Morlaix, M. FICHET, Sénateur 29, M. ABGRALL, Président de l’UDAF 29, M. MOREAU, DG de l’UDAF 29, Mme HUON, Maire de Plouigneau et  CD 29, M. VERMOT,  Président  de   Morlaix  Communauté,  M.  LE</a:t>
            </a:r>
          </a:p>
          <a:p>
            <a:r>
              <a:rPr lang="fr-FR" sz="900" i="1" dirty="0" smtClean="0">
                <a:latin typeface="Arial Narrow" pitchFamily="34" charset="0"/>
              </a:rPr>
              <a:t>MENTEC, HLM LES FOYERS</a:t>
            </a:r>
            <a:br>
              <a:rPr lang="fr-FR" sz="900" i="1" dirty="0" smtClean="0">
                <a:latin typeface="Arial Narrow" pitchFamily="34" charset="0"/>
              </a:rPr>
            </a:br>
            <a:r>
              <a:rPr lang="fr-FR" sz="900" i="1" dirty="0" smtClean="0">
                <a:latin typeface="Arial Narrow" pitchFamily="34" charset="0"/>
              </a:rPr>
              <a:t>et au centre, 5 résidents de la MADEN</a:t>
            </a:r>
            <a:r>
              <a:rPr lang="fr-FR" sz="900" i="1" dirty="0" smtClean="0"/>
              <a:t>.</a:t>
            </a:r>
          </a:p>
          <a:p>
            <a:endParaRPr lang="fr-FR" sz="1100" dirty="0">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p:cNvSpPr txBox="1"/>
          <p:nvPr/>
        </p:nvSpPr>
        <p:spPr>
          <a:xfrm>
            <a:off x="3780631" y="1386260"/>
            <a:ext cx="3384376" cy="8956298"/>
          </a:xfrm>
          <a:prstGeom prst="rect">
            <a:avLst/>
          </a:prstGeom>
          <a:noFill/>
        </p:spPr>
        <p:txBody>
          <a:bodyPr wrap="square" rtlCol="0">
            <a:spAutoFit/>
          </a:bodyPr>
          <a:lstStyle/>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just" hangingPunct="0"/>
            <a:endParaRPr lang="fr-FR" sz="1200" dirty="0" smtClean="0">
              <a:latin typeface="Arial Narrow" pitchFamily="34" charset="0"/>
            </a:endParaRPr>
          </a:p>
          <a:p>
            <a:pPr algn="r" hangingPunct="0"/>
            <a:r>
              <a:rPr lang="fr-FR" sz="1200" dirty="0" smtClean="0">
                <a:latin typeface="Arial Narrow" pitchFamily="34" charset="0"/>
              </a:rPr>
              <a:t>                                                                                     								                                   </a:t>
            </a: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a:p>
            <a:pPr algn="r" hangingPunct="0"/>
            <a:endParaRPr lang="fr-FR" sz="1200" dirty="0" smtClean="0">
              <a:latin typeface="Arial Narrow" pitchFamily="34" charset="0"/>
            </a:endParaRPr>
          </a:p>
        </p:txBody>
      </p:sp>
      <p:sp>
        <p:nvSpPr>
          <p:cNvPr id="5" name="ZoneTexte 4"/>
          <p:cNvSpPr txBox="1"/>
          <p:nvPr/>
        </p:nvSpPr>
        <p:spPr>
          <a:xfrm>
            <a:off x="252239" y="234132"/>
            <a:ext cx="6984776" cy="1446550"/>
          </a:xfrm>
          <a:prstGeom prst="rect">
            <a:avLst/>
          </a:prstGeom>
          <a:noFill/>
        </p:spPr>
        <p:txBody>
          <a:bodyPr wrap="square" rtlCol="0">
            <a:spAutoFit/>
          </a:bodyPr>
          <a:lstStyle/>
          <a:p>
            <a:r>
              <a:rPr lang="fr-FR" sz="2000" b="1" dirty="0" smtClean="0">
                <a:solidFill>
                  <a:srgbClr val="0070C0"/>
                </a:solidFill>
                <a:latin typeface="Ink Free" pitchFamily="66" charset="0"/>
              </a:rPr>
              <a:t>Espace Professionnels                 </a:t>
            </a:r>
            <a:br>
              <a:rPr lang="fr-FR" sz="2000" b="1" dirty="0" smtClean="0">
                <a:solidFill>
                  <a:srgbClr val="0070C0"/>
                </a:solidFill>
                <a:latin typeface="Ink Free" pitchFamily="66" charset="0"/>
              </a:rPr>
            </a:br>
            <a:r>
              <a:rPr lang="fr-FR" sz="2000" b="1" dirty="0" smtClean="0">
                <a:solidFill>
                  <a:srgbClr val="0070C0"/>
                </a:solidFill>
                <a:latin typeface="Ink Free" pitchFamily="66" charset="0"/>
              </a:rPr>
              <a:t>		                   </a:t>
            </a:r>
            <a:br>
              <a:rPr lang="fr-FR" sz="2000" b="1" dirty="0" smtClean="0">
                <a:solidFill>
                  <a:srgbClr val="0070C0"/>
                </a:solidFill>
                <a:latin typeface="Ink Free" pitchFamily="66" charset="0"/>
              </a:rPr>
            </a:br>
            <a:r>
              <a:rPr lang="fr-FR" sz="1200" b="1" dirty="0" smtClean="0">
                <a:solidFill>
                  <a:srgbClr val="0070C0"/>
                </a:solidFill>
                <a:latin typeface="Arial Narrow" pitchFamily="34" charset="0"/>
              </a:rPr>
              <a:t/>
            </a:r>
            <a:br>
              <a:rPr lang="fr-FR" sz="1200" b="1" dirty="0" smtClean="0">
                <a:solidFill>
                  <a:srgbClr val="0070C0"/>
                </a:solidFill>
                <a:latin typeface="Arial Narrow" pitchFamily="34" charset="0"/>
              </a:rPr>
            </a:br>
            <a:r>
              <a:rPr lang="fr-FR" sz="1200" b="1" dirty="0" smtClean="0">
                <a:solidFill>
                  <a:srgbClr val="0070C0"/>
                </a:solidFill>
                <a:latin typeface="Arial Narrow" pitchFamily="34" charset="0"/>
              </a:rPr>
              <a:t/>
            </a:r>
            <a:br>
              <a:rPr lang="fr-FR" sz="1200" b="1" dirty="0" smtClean="0">
                <a:solidFill>
                  <a:srgbClr val="0070C0"/>
                </a:solidFill>
                <a:latin typeface="Arial Narrow" pitchFamily="34" charset="0"/>
              </a:rPr>
            </a:br>
            <a:r>
              <a:rPr lang="fr-FR" sz="1200" b="1" dirty="0" smtClean="0">
                <a:solidFill>
                  <a:srgbClr val="0070C0"/>
                </a:solidFill>
                <a:latin typeface="Arial Narrow" pitchFamily="34" charset="0"/>
              </a:rPr>
              <a:t>                                                                   </a:t>
            </a:r>
            <a:br>
              <a:rPr lang="fr-FR" sz="1200" b="1" dirty="0" smtClean="0">
                <a:solidFill>
                  <a:srgbClr val="0070C0"/>
                </a:solidFill>
                <a:latin typeface="Arial Narrow" pitchFamily="34" charset="0"/>
              </a:rPr>
            </a:br>
            <a:endParaRPr lang="fr-FR" sz="1200" b="1" dirty="0">
              <a:solidFill>
                <a:srgbClr val="0070C0"/>
              </a:solidFill>
              <a:latin typeface="Arial Narrow" pitchFamily="34" charset="0"/>
            </a:endParaRPr>
          </a:p>
        </p:txBody>
      </p:sp>
      <p:sp>
        <p:nvSpPr>
          <p:cNvPr id="9" name="ZoneTexte 8"/>
          <p:cNvSpPr txBox="1"/>
          <p:nvPr/>
        </p:nvSpPr>
        <p:spPr>
          <a:xfrm>
            <a:off x="7020991" y="234132"/>
            <a:ext cx="292068" cy="276999"/>
          </a:xfrm>
          <a:prstGeom prst="rect">
            <a:avLst/>
          </a:prstGeom>
          <a:noFill/>
        </p:spPr>
        <p:txBody>
          <a:bodyPr wrap="none" rtlCol="0">
            <a:spAutoFit/>
          </a:bodyPr>
          <a:lstStyle/>
          <a:p>
            <a:r>
              <a:rPr lang="fr-FR" sz="1200" b="1" dirty="0" smtClean="0">
                <a:solidFill>
                  <a:srgbClr val="0070C0"/>
                </a:solidFill>
                <a:latin typeface="Ink Free" pitchFamily="66" charset="0"/>
              </a:rPr>
              <a:t>3</a:t>
            </a:r>
            <a:endParaRPr lang="fr-FR" sz="1200" b="1" dirty="0">
              <a:solidFill>
                <a:srgbClr val="0070C0"/>
              </a:solidFill>
              <a:latin typeface="Ink Free" pitchFamily="66" charset="0"/>
            </a:endParaRPr>
          </a:p>
        </p:txBody>
      </p:sp>
      <p:sp>
        <p:nvSpPr>
          <p:cNvPr id="17" name="ZoneTexte 16"/>
          <p:cNvSpPr txBox="1"/>
          <p:nvPr/>
        </p:nvSpPr>
        <p:spPr>
          <a:xfrm>
            <a:off x="3924647" y="10027220"/>
            <a:ext cx="2880320" cy="430887"/>
          </a:xfrm>
          <a:prstGeom prst="rect">
            <a:avLst/>
          </a:prstGeom>
          <a:noFill/>
        </p:spPr>
        <p:txBody>
          <a:bodyPr wrap="square" rtlCol="0">
            <a:spAutoFit/>
          </a:bodyPr>
          <a:lstStyle/>
          <a:p>
            <a:pPr algn="ctr"/>
            <a:r>
              <a:rPr lang="fr-FR" sz="1100" dirty="0" smtClean="0">
                <a:latin typeface="Arial Narrow" pitchFamily="34" charset="0"/>
              </a:rPr>
              <a:t/>
            </a:r>
            <a:br>
              <a:rPr lang="fr-FR" sz="1100" dirty="0" smtClean="0">
                <a:latin typeface="Arial Narrow" pitchFamily="34" charset="0"/>
              </a:rPr>
            </a:br>
            <a:endParaRPr lang="fr-FR" sz="1100" dirty="0" smtClean="0">
              <a:latin typeface="Arial Narrow" pitchFamily="34" charset="0"/>
            </a:endParaRPr>
          </a:p>
        </p:txBody>
      </p:sp>
      <p:sp>
        <p:nvSpPr>
          <p:cNvPr id="12" name="ZoneTexte 11"/>
          <p:cNvSpPr txBox="1"/>
          <p:nvPr/>
        </p:nvSpPr>
        <p:spPr>
          <a:xfrm>
            <a:off x="3780631" y="594172"/>
            <a:ext cx="3456384" cy="7386638"/>
          </a:xfrm>
          <a:prstGeom prst="rect">
            <a:avLst/>
          </a:prstGeom>
          <a:noFill/>
        </p:spPr>
        <p:txBody>
          <a:bodyPr wrap="square" rtlCol="0">
            <a:spAutoFit/>
          </a:bodyPr>
          <a:lstStyle/>
          <a:p>
            <a:pPr algn="just"/>
            <a:r>
              <a:rPr lang="fr-FR" sz="1100" b="1" dirty="0" smtClean="0">
                <a:solidFill>
                  <a:srgbClr val="0070C0"/>
                </a:solidFill>
                <a:latin typeface="Arial Narrow" pitchFamily="34" charset="0"/>
              </a:rPr>
              <a:t>     Concarneau : de la permanence d’information à la possibilité  d’un   accueil  à  la   maison  des  associations  à  partir de janvier 2023</a:t>
            </a:r>
          </a:p>
          <a:p>
            <a:pPr algn="just"/>
            <a:r>
              <a:rPr lang="fr-FR" sz="1100" dirty="0" smtClean="0">
                <a:latin typeface="Arial Narrow" pitchFamily="34" charset="0"/>
                <a:cs typeface="Arial" pitchFamily="34" charset="0"/>
              </a:rPr>
              <a:t>Je réside à  Concarneau et  c’est en constatant que des familles habitant   Concarneau  et   son   agglomération  se rendaient   à Quimper  pour des accueils et des groupes de parole que j’ai eu envie  de tenter quelque chose.  Les contacts entre  l’</a:t>
            </a:r>
            <a:r>
              <a:rPr lang="fr-FR" sz="1100" dirty="0" err="1" smtClean="0">
                <a:latin typeface="Arial Narrow" pitchFamily="34" charset="0"/>
                <a:cs typeface="Arial" pitchFamily="34" charset="0"/>
              </a:rPr>
              <a:t>Unafam</a:t>
            </a:r>
            <a:r>
              <a:rPr lang="fr-FR" sz="1100" dirty="0" smtClean="0">
                <a:latin typeface="Arial Narrow" pitchFamily="34" charset="0"/>
                <a:cs typeface="Arial" pitchFamily="34" charset="0"/>
              </a:rPr>
              <a:t> et  la commune  avaient  déjà  commencé avant mon  arrivée  sur  le  secteur.  La  permanence  d’information  à </a:t>
            </a:r>
            <a:r>
              <a:rPr lang="fr-FR" sz="1100" dirty="0" err="1" smtClean="0">
                <a:latin typeface="Arial Narrow" pitchFamily="34" charset="0"/>
                <a:cs typeface="Arial" pitchFamily="34" charset="0"/>
              </a:rPr>
              <a:t>Kerandon</a:t>
            </a:r>
            <a:r>
              <a:rPr lang="fr-FR" sz="1100" dirty="0" smtClean="0">
                <a:latin typeface="Arial Narrow" pitchFamily="34" charset="0"/>
                <a:cs typeface="Arial" pitchFamily="34" charset="0"/>
              </a:rPr>
              <a:t>  n’a  pas accueilli  beaucoup de  passages et nous ne pouvions  réaliser    des   accueils   dans  ce   premier  local,  manquant de </a:t>
            </a:r>
          </a:p>
          <a:p>
            <a:r>
              <a:rPr lang="fr-FR" sz="1100" dirty="0" smtClean="0">
                <a:latin typeface="Arial Narrow" pitchFamily="34" charset="0"/>
                <a:cs typeface="Arial" pitchFamily="34" charset="0"/>
              </a:rPr>
              <a:t>confidentialité</a:t>
            </a:r>
            <a:r>
              <a:rPr lang="fr-FR" sz="1100" b="1" dirty="0" smtClean="0">
                <a:latin typeface="Arial Narrow" pitchFamily="34" charset="0"/>
                <a:cs typeface="Arial" pitchFamily="34" charset="0"/>
              </a:rPr>
              <a:t>.</a:t>
            </a:r>
            <a:endParaRPr lang="fr-FR" sz="1100" dirty="0" smtClean="0">
              <a:latin typeface="Arial Narrow" pitchFamily="34" charset="0"/>
              <a:cs typeface="Arial" pitchFamily="34" charset="0"/>
            </a:endParaRPr>
          </a:p>
          <a:p>
            <a:pPr algn="ctr"/>
            <a:r>
              <a:rPr lang="fr-FR" sz="1100" b="1" dirty="0" smtClean="0">
                <a:solidFill>
                  <a:srgbClr val="0070C0"/>
                </a:solidFill>
                <a:latin typeface="Arial Narrow" pitchFamily="34" charset="0"/>
                <a:cs typeface="Arial" pitchFamily="34" charset="0"/>
              </a:rPr>
              <a:t>La maison des associations</a:t>
            </a:r>
            <a:br>
              <a:rPr lang="fr-FR" sz="1100" b="1" dirty="0" smtClean="0">
                <a:solidFill>
                  <a:srgbClr val="0070C0"/>
                </a:solidFill>
                <a:latin typeface="Arial Narrow" pitchFamily="34" charset="0"/>
                <a:cs typeface="Arial" pitchFamily="34" charset="0"/>
              </a:rPr>
            </a:br>
            <a:r>
              <a:rPr lang="fr-FR" sz="1100" b="1" dirty="0" smtClean="0">
                <a:solidFill>
                  <a:srgbClr val="0070C0"/>
                </a:solidFill>
                <a:latin typeface="Arial Narrow" pitchFamily="34" charset="0"/>
                <a:cs typeface="Arial" pitchFamily="34" charset="0"/>
              </a:rPr>
              <a:t> va nous permettre de faire des accueils dans ses locaux</a:t>
            </a:r>
            <a:br>
              <a:rPr lang="fr-FR" sz="1100" b="1" dirty="0" smtClean="0">
                <a:solidFill>
                  <a:srgbClr val="0070C0"/>
                </a:solidFill>
                <a:latin typeface="Arial Narrow" pitchFamily="34" charset="0"/>
                <a:cs typeface="Arial" pitchFamily="34" charset="0"/>
              </a:rPr>
            </a:br>
            <a:r>
              <a:rPr lang="fr-FR" sz="1100" b="1" dirty="0" smtClean="0">
                <a:solidFill>
                  <a:srgbClr val="0070C0"/>
                </a:solidFill>
                <a:latin typeface="Arial Narrow" pitchFamily="34" charset="0"/>
                <a:cs typeface="Arial" pitchFamily="34" charset="0"/>
              </a:rPr>
              <a:t> à partir du 17 janvier 2023 :</a:t>
            </a:r>
            <a:br>
              <a:rPr lang="fr-FR" sz="1100" b="1" dirty="0" smtClean="0">
                <a:solidFill>
                  <a:srgbClr val="0070C0"/>
                </a:solidFill>
                <a:latin typeface="Arial Narrow" pitchFamily="34" charset="0"/>
                <a:cs typeface="Arial" pitchFamily="34" charset="0"/>
              </a:rPr>
            </a:br>
            <a:r>
              <a:rPr lang="fr-FR" sz="1100" b="1" dirty="0" smtClean="0">
                <a:solidFill>
                  <a:srgbClr val="0070C0"/>
                </a:solidFill>
                <a:latin typeface="Arial Narrow" pitchFamily="34" charset="0"/>
                <a:cs typeface="Arial" pitchFamily="34" charset="0"/>
              </a:rPr>
              <a:t> 26 rue du Maréchal Foch </a:t>
            </a:r>
            <a:br>
              <a:rPr lang="fr-FR" sz="1100" b="1" dirty="0" smtClean="0">
                <a:solidFill>
                  <a:srgbClr val="0070C0"/>
                </a:solidFill>
                <a:latin typeface="Arial Narrow" pitchFamily="34" charset="0"/>
                <a:cs typeface="Arial" pitchFamily="34" charset="0"/>
              </a:rPr>
            </a:br>
            <a:r>
              <a:rPr lang="fr-FR" sz="1100" b="1" dirty="0" smtClean="0">
                <a:solidFill>
                  <a:srgbClr val="0070C0"/>
                </a:solidFill>
                <a:latin typeface="Arial Narrow" pitchFamily="34" charset="0"/>
                <a:cs typeface="Arial" pitchFamily="34" charset="0"/>
              </a:rPr>
              <a:t>les troisièmes mardi matin de chaque mois</a:t>
            </a:r>
            <a:br>
              <a:rPr lang="fr-FR" sz="1100" b="1" dirty="0" smtClean="0">
                <a:solidFill>
                  <a:srgbClr val="0070C0"/>
                </a:solidFill>
                <a:latin typeface="Arial Narrow" pitchFamily="34" charset="0"/>
                <a:cs typeface="Arial" pitchFamily="34" charset="0"/>
              </a:rPr>
            </a:br>
            <a:r>
              <a:rPr lang="fr-FR" sz="1100" b="1" dirty="0" smtClean="0">
                <a:solidFill>
                  <a:srgbClr val="0070C0"/>
                </a:solidFill>
                <a:latin typeface="Arial Narrow" pitchFamily="34" charset="0"/>
                <a:cs typeface="Arial" pitchFamily="34" charset="0"/>
              </a:rPr>
              <a:t> de 10h à 12h.</a:t>
            </a:r>
            <a:r>
              <a:rPr lang="fr-FR" sz="1100" dirty="0" smtClean="0">
                <a:solidFill>
                  <a:srgbClr val="0070C0"/>
                </a:solidFill>
                <a:latin typeface="Arial Narrow" pitchFamily="34" charset="0"/>
                <a:cs typeface="Arial" pitchFamily="34" charset="0"/>
              </a:rPr>
              <a:t> </a:t>
            </a:r>
          </a:p>
          <a:p>
            <a:pPr algn="just"/>
            <a:r>
              <a:rPr lang="fr-FR" sz="1100" dirty="0" smtClean="0">
                <a:latin typeface="Arial Narrow" pitchFamily="34" charset="0"/>
                <a:cs typeface="Arial" pitchFamily="34" charset="0"/>
              </a:rPr>
              <a:t>Nous verrons dans l’année qui vient si cette mise en place trouvera une pertinence. Cette permanence sera également l’occasion pour les adhérents de Concarneau et sa région de venir nous rendre visite et d’échanger ensemble, ceci pour répondre à ceux qui sont venus nous le demander en septembre au forum des associations de Concarneau.</a:t>
            </a:r>
          </a:p>
          <a:p>
            <a:r>
              <a:rPr lang="fr-FR" sz="1100" dirty="0" smtClean="0">
                <a:latin typeface="Arial Narrow" pitchFamily="34" charset="0"/>
                <a:cs typeface="Arial" pitchFamily="34" charset="0"/>
              </a:rPr>
              <a:t>A bientôt donc et à suivre…</a:t>
            </a:r>
          </a:p>
          <a:p>
            <a:pPr algn="just"/>
            <a:r>
              <a:rPr lang="fr-FR" sz="1100" dirty="0" smtClean="0">
                <a:latin typeface="Arial Narrow" pitchFamily="34" charset="0"/>
                <a:cs typeface="Arial" pitchFamily="34" charset="0"/>
              </a:rPr>
              <a:t>Parallèlement, il est important de connaître le territoire de la Communauté d’Agglomération de Concarneau et de la ville même, que ce soit en terme d’équipements ou concernant les acteurs dans le domaine de la prise en compte des personnes qui ont des difficultés de santé psychique. Différents diagnostics sont fournis par les sites des communes et de la CCA, malheureusement si on peut avoir le nombre d’allocataires handicapés sur le territoire, nous ne savons pas le nombre de personnes concernées et de familles touchées par le handicap psychique si méconnu, qui laisse globalement les familles dans un isolement très difficile.   Le Contrat Local de Santé Mentale (CLSM) qui s’élabore sur la CCA permet à l’</a:t>
            </a:r>
            <a:r>
              <a:rPr lang="fr-FR" sz="1100" dirty="0" err="1" smtClean="0">
                <a:latin typeface="Arial Narrow" pitchFamily="34" charset="0"/>
                <a:cs typeface="Arial" pitchFamily="34" charset="0"/>
              </a:rPr>
              <a:t>Unafam</a:t>
            </a:r>
            <a:r>
              <a:rPr lang="fr-FR" sz="1100" dirty="0" smtClean="0">
                <a:latin typeface="Arial Narrow" pitchFamily="34" charset="0"/>
                <a:cs typeface="Arial" pitchFamily="34" charset="0"/>
              </a:rPr>
              <a:t> d’être partie prenante des échanges qui y sont faits. A suivre : nous vous en rendrons compte dans un prochain Lien.                                 </a:t>
            </a:r>
            <a:r>
              <a:rPr lang="fr-FR" sz="1100" b="1" dirty="0" smtClean="0">
                <a:latin typeface="Arial Narrow" pitchFamily="34" charset="0"/>
              </a:rPr>
              <a:t>MR</a:t>
            </a:r>
            <a:endParaRPr lang="fr-FR" sz="1100" dirty="0" smtClean="0">
              <a:latin typeface="Arial Narrow" pitchFamily="34" charset="0"/>
              <a:cs typeface="Arial" pitchFamily="34" charset="0"/>
            </a:endParaRPr>
          </a:p>
          <a:p>
            <a:r>
              <a:rPr lang="fr-FR" sz="1100" dirty="0" smtClean="0">
                <a:latin typeface="Arial Narrow" pitchFamily="34" charset="0"/>
              </a:rPr>
              <a:t/>
            </a:r>
            <a:br>
              <a:rPr lang="fr-FR" sz="1100" dirty="0" smtClean="0">
                <a:latin typeface="Arial Narrow" pitchFamily="34" charset="0"/>
              </a:rPr>
            </a:br>
            <a:r>
              <a:rPr lang="fr-FR" sz="1100" b="1" dirty="0" smtClean="0">
                <a:latin typeface="Arial Narrow" pitchFamily="34" charset="0"/>
              </a:rPr>
              <a:t> </a:t>
            </a:r>
            <a:br>
              <a:rPr lang="fr-FR" sz="1100" b="1" dirty="0" smtClean="0">
                <a:latin typeface="Arial Narrow" pitchFamily="34" charset="0"/>
              </a:rPr>
            </a:br>
            <a:endParaRPr lang="fr-FR" sz="1200" dirty="0" smtClean="0">
              <a:latin typeface="Arial Narrow" pitchFamily="34" charset="0"/>
            </a:endParaRPr>
          </a:p>
        </p:txBody>
      </p:sp>
      <p:sp>
        <p:nvSpPr>
          <p:cNvPr id="13" name="Rectangle 12"/>
          <p:cNvSpPr/>
          <p:nvPr/>
        </p:nvSpPr>
        <p:spPr>
          <a:xfrm>
            <a:off x="468263" y="5490716"/>
            <a:ext cx="3456384" cy="423193"/>
          </a:xfrm>
          <a:prstGeom prst="rect">
            <a:avLst/>
          </a:prstGeom>
        </p:spPr>
        <p:txBody>
          <a:bodyPr wrap="square">
            <a:spAutoFit/>
          </a:bodyPr>
          <a:lstStyle/>
          <a:p>
            <a:r>
              <a:rPr lang="fr-FR" sz="1100" b="1" dirty="0" smtClean="0">
                <a:solidFill>
                  <a:srgbClr val="0070C0"/>
                </a:solidFill>
                <a:latin typeface="Arial Narrow" pitchFamily="34" charset="0"/>
              </a:rPr>
              <a:t> </a:t>
            </a:r>
            <a:r>
              <a:rPr lang="fr-FR" sz="1050" b="1" dirty="0" smtClean="0">
                <a:solidFill>
                  <a:srgbClr val="0070C0"/>
                </a:solidFill>
                <a:latin typeface="Arial Narrow" pitchFamily="34" charset="0"/>
              </a:rPr>
              <a:t>Le plan handicap du Conseil Départemental du Finistère : </a:t>
            </a:r>
            <a:br>
              <a:rPr lang="fr-FR" sz="1050" b="1" dirty="0" smtClean="0">
                <a:solidFill>
                  <a:srgbClr val="0070C0"/>
                </a:solidFill>
                <a:latin typeface="Arial Narrow" pitchFamily="34" charset="0"/>
              </a:rPr>
            </a:br>
            <a:r>
              <a:rPr lang="fr-FR" sz="1050" b="1" dirty="0" smtClean="0">
                <a:solidFill>
                  <a:srgbClr val="0070C0"/>
                </a:solidFill>
                <a:latin typeface="Arial Narrow" pitchFamily="34" charset="0"/>
              </a:rPr>
              <a:t> qu’en est-il pour les psychiques ?</a:t>
            </a:r>
            <a:endParaRPr lang="fr-FR" sz="1050" dirty="0"/>
          </a:p>
        </p:txBody>
      </p:sp>
      <p:sp>
        <p:nvSpPr>
          <p:cNvPr id="14" name="Rectangle 13"/>
          <p:cNvSpPr/>
          <p:nvPr/>
        </p:nvSpPr>
        <p:spPr>
          <a:xfrm>
            <a:off x="3780631" y="90116"/>
            <a:ext cx="2194832" cy="584775"/>
          </a:xfrm>
          <a:prstGeom prst="rect">
            <a:avLst/>
          </a:prstGeom>
        </p:spPr>
        <p:txBody>
          <a:bodyPr wrap="none">
            <a:spAutoFit/>
          </a:bodyPr>
          <a:lstStyle/>
          <a:p>
            <a:r>
              <a:rPr lang="fr-FR" sz="2000" b="1" dirty="0" smtClean="0">
                <a:solidFill>
                  <a:srgbClr val="0070C0"/>
                </a:solidFill>
                <a:latin typeface="Ink Free" pitchFamily="66" charset="0"/>
              </a:rPr>
              <a:t>Espace Bénévoles</a:t>
            </a:r>
            <a:r>
              <a:rPr lang="fr-FR" sz="3200" b="1" dirty="0" smtClean="0">
                <a:solidFill>
                  <a:srgbClr val="0070C0"/>
                </a:solidFill>
                <a:latin typeface="Ink Free" pitchFamily="66" charset="0"/>
              </a:rPr>
              <a:t> </a:t>
            </a:r>
            <a:endParaRPr lang="fr-FR" dirty="0"/>
          </a:p>
        </p:txBody>
      </p:sp>
      <p:sp>
        <p:nvSpPr>
          <p:cNvPr id="20" name="ZoneTexte 19"/>
          <p:cNvSpPr txBox="1"/>
          <p:nvPr/>
        </p:nvSpPr>
        <p:spPr>
          <a:xfrm>
            <a:off x="252239" y="594172"/>
            <a:ext cx="3307316" cy="430887"/>
          </a:xfrm>
          <a:prstGeom prst="rect">
            <a:avLst/>
          </a:prstGeom>
          <a:noFill/>
        </p:spPr>
        <p:txBody>
          <a:bodyPr wrap="none" rtlCol="0">
            <a:spAutoFit/>
          </a:bodyPr>
          <a:lstStyle/>
          <a:p>
            <a:r>
              <a:rPr lang="fr-FR" sz="1100" b="1" dirty="0" smtClean="0">
                <a:solidFill>
                  <a:srgbClr val="0070C0"/>
                </a:solidFill>
                <a:latin typeface="Arial Narrow" pitchFamily="34" charset="0"/>
              </a:rPr>
              <a:t>Communication du Pôle de Psychiatrie de l’Enfant et de  </a:t>
            </a:r>
            <a:br>
              <a:rPr lang="fr-FR" sz="1100" b="1" dirty="0" smtClean="0">
                <a:solidFill>
                  <a:srgbClr val="0070C0"/>
                </a:solidFill>
                <a:latin typeface="Arial Narrow" pitchFamily="34" charset="0"/>
              </a:rPr>
            </a:br>
            <a:r>
              <a:rPr lang="fr-FR" sz="1100" b="1" dirty="0" smtClean="0">
                <a:solidFill>
                  <a:srgbClr val="0070C0"/>
                </a:solidFill>
                <a:latin typeface="Arial Narrow" pitchFamily="34" charset="0"/>
              </a:rPr>
              <a:t> l’Adolescent de Quimper  </a:t>
            </a:r>
            <a:endParaRPr lang="fr-FR" sz="1100" b="1" dirty="0">
              <a:solidFill>
                <a:srgbClr val="0070C0"/>
              </a:solidFill>
              <a:latin typeface="Arial Narrow" pitchFamily="34" charset="0"/>
            </a:endParaRPr>
          </a:p>
        </p:txBody>
      </p:sp>
      <p:sp>
        <p:nvSpPr>
          <p:cNvPr id="21" name="ZoneTexte 20"/>
          <p:cNvSpPr txBox="1"/>
          <p:nvPr/>
        </p:nvSpPr>
        <p:spPr>
          <a:xfrm>
            <a:off x="252239" y="954212"/>
            <a:ext cx="3347137" cy="4170372"/>
          </a:xfrm>
          <a:prstGeom prst="rect">
            <a:avLst/>
          </a:prstGeom>
          <a:noFill/>
        </p:spPr>
        <p:txBody>
          <a:bodyPr wrap="square" rtlCol="0">
            <a:spAutoFit/>
          </a:bodyPr>
          <a:lstStyle/>
          <a:p>
            <a:pPr algn="just"/>
            <a:r>
              <a:rPr lang="fr-FR" sz="1100" dirty="0" smtClean="0">
                <a:latin typeface="Arial Narrow" pitchFamily="34" charset="0"/>
              </a:rPr>
              <a:t>Dans le cadre des Semaines d’Information sur la Santé Mentale (SISM), le Pôle de Psychiatrie de l’Enfant et de l’Adolescent de Quimper a ouvert ses portes au public, le samedi 22 octobre 2022.</a:t>
            </a:r>
          </a:p>
          <a:p>
            <a:pPr algn="just"/>
            <a:r>
              <a:rPr lang="fr-FR" sz="1100" dirty="0" smtClean="0">
                <a:latin typeface="Arial Narrow" pitchFamily="34" charset="0"/>
              </a:rPr>
              <a:t>Le territoire de l’EPSM Finistère Sud dispose d’une offre de soins et d’accompagnement diversifiée pour les enfants et adolescents, de 0 à 18 ans. </a:t>
            </a:r>
          </a:p>
          <a:p>
            <a:pPr algn="just"/>
            <a:r>
              <a:rPr lang="fr-FR" sz="1100" b="1" dirty="0" smtClean="0">
                <a:latin typeface="Arial Narrow" pitchFamily="34" charset="0"/>
              </a:rPr>
              <a:t>Si votre enfant souffre de difficultés psychologiques ou de troubles psychiques</a:t>
            </a:r>
            <a:r>
              <a:rPr lang="fr-FR" sz="1100" dirty="0" smtClean="0">
                <a:latin typeface="Arial Narrow" pitchFamily="34" charset="0"/>
              </a:rPr>
              <a:t>, tels que : troubles du développement, troubles alimentaires, mal-être, souffrance, idées noires, troubles anxieux, déscolarisation, troubles de la relation et isolement, troubles du sommeil, troubles du comportement (agitation, agressivité, passage à l’acte), addictions (écrans, toxiques, </a:t>
            </a:r>
            <a:r>
              <a:rPr lang="fr-FR" sz="1100" dirty="0" err="1" smtClean="0">
                <a:latin typeface="Arial Narrow" pitchFamily="34" charset="0"/>
              </a:rPr>
              <a:t>etc</a:t>
            </a:r>
            <a:r>
              <a:rPr lang="fr-FR" sz="1100" dirty="0" smtClean="0">
                <a:latin typeface="Arial Narrow" pitchFamily="34" charset="0"/>
              </a:rPr>
              <a:t>,…), </a:t>
            </a:r>
            <a:r>
              <a:rPr lang="fr-FR" sz="1100" b="1" dirty="0" smtClean="0">
                <a:latin typeface="Arial Narrow" pitchFamily="34" charset="0"/>
              </a:rPr>
              <a:t>contactez le CMPI de votre secteur géographique</a:t>
            </a:r>
            <a:r>
              <a:rPr lang="fr-FR" sz="1100" dirty="0" smtClean="0">
                <a:latin typeface="Arial Narrow" pitchFamily="34" charset="0"/>
              </a:rPr>
              <a:t> qui vous recevra et vous orientera. </a:t>
            </a:r>
          </a:p>
          <a:p>
            <a:pPr algn="just"/>
            <a:endParaRPr lang="fr-FR" sz="1100" dirty="0" smtClean="0">
              <a:latin typeface="Arial Narrow" pitchFamily="34" charset="0"/>
            </a:endParaRPr>
          </a:p>
          <a:p>
            <a:pPr algn="just"/>
            <a:r>
              <a:rPr lang="fr-FR" sz="1100" dirty="0" smtClean="0">
                <a:latin typeface="Arial Narrow" pitchFamily="34" charset="0"/>
              </a:rPr>
              <a:t>Plus d’informations et cartographie pour identifier votre CMPI en téléchargeant le </a:t>
            </a:r>
            <a:r>
              <a:rPr lang="fr-FR" sz="1100" dirty="0" err="1" smtClean="0">
                <a:latin typeface="Arial Narrow" pitchFamily="34" charset="0"/>
              </a:rPr>
              <a:t>flyer</a:t>
            </a:r>
            <a:r>
              <a:rPr lang="fr-FR" sz="1100" dirty="0" smtClean="0">
                <a:latin typeface="Arial Narrow" pitchFamily="34" charset="0"/>
              </a:rPr>
              <a:t> sur unafam.org avec le lien suivant :</a:t>
            </a:r>
          </a:p>
          <a:p>
            <a:r>
              <a:rPr lang="fr-FR" sz="1100" dirty="0" smtClean="0">
                <a:latin typeface="Arial Narrow" pitchFamily="34" charset="0"/>
                <a:hlinkClick r:id="rId2"/>
              </a:rPr>
              <a:t>https://www.unafam.org/finistere/actualites/epsm-finistere-sud-le-pole-de-psyciatrie-de-lenfant-et-de-ladolescent</a:t>
            </a:r>
            <a:r>
              <a:rPr lang="fr-FR" sz="1100" dirty="0" smtClean="0">
                <a:latin typeface="Arial Narrow" pitchFamily="34" charset="0"/>
              </a:rPr>
              <a:t>                </a:t>
            </a:r>
            <a:r>
              <a:rPr lang="fr-FR" sz="1100" b="1" dirty="0" smtClean="0"/>
              <a:t>RB</a:t>
            </a:r>
            <a:r>
              <a:rPr lang="fr-FR" sz="1100" b="1" u="sng" dirty="0" smtClean="0"/>
              <a:t> </a:t>
            </a:r>
            <a:endParaRPr lang="fr-FR" sz="1100" dirty="0" smtClean="0"/>
          </a:p>
          <a:p>
            <a:endParaRPr lang="fr-FR" sz="1100" i="1" dirty="0" smtClean="0">
              <a:latin typeface="Arial Narrow" pitchFamily="34" charset="0"/>
            </a:endParaRPr>
          </a:p>
          <a:p>
            <a:r>
              <a:rPr lang="fr-FR" sz="1100" dirty="0" smtClean="0">
                <a:latin typeface="Arial Narrow" pitchFamily="34" charset="0"/>
              </a:rPr>
              <a:t/>
            </a:r>
            <a:br>
              <a:rPr lang="fr-FR" sz="1100" dirty="0" smtClean="0">
                <a:latin typeface="Arial Narrow" pitchFamily="34" charset="0"/>
              </a:rPr>
            </a:br>
            <a:endParaRPr lang="fr-FR" sz="1200" dirty="0">
              <a:latin typeface="Arial Narrow" pitchFamily="34" charset="0"/>
              <a:cs typeface="Arial" pitchFamily="34" charset="0"/>
            </a:endParaRPr>
          </a:p>
        </p:txBody>
      </p:sp>
      <p:sp>
        <p:nvSpPr>
          <p:cNvPr id="24" name="ZoneTexte 23"/>
          <p:cNvSpPr txBox="1"/>
          <p:nvPr/>
        </p:nvSpPr>
        <p:spPr>
          <a:xfrm rot="5400000">
            <a:off x="1554314" y="2421176"/>
            <a:ext cx="4426212" cy="261610"/>
          </a:xfrm>
          <a:prstGeom prst="rect">
            <a:avLst/>
          </a:prstGeom>
          <a:noFill/>
        </p:spPr>
        <p:txBody>
          <a:bodyPr wrap="none" rtlCol="0">
            <a:spAutoFit/>
          </a:bodyPr>
          <a:lstStyle/>
          <a:p>
            <a:r>
              <a:rPr lang="fr-FR" sz="1100" b="1" dirty="0" smtClean="0">
                <a:solidFill>
                  <a:srgbClr val="0070C0"/>
                </a:solidFill>
                <a:latin typeface="Arial" pitchFamily="34" charset="0"/>
                <a:cs typeface="Arial" pitchFamily="34" charset="0"/>
              </a:rPr>
              <a:t>______________________________________________________</a:t>
            </a:r>
            <a:endParaRPr lang="fr-FR" sz="1100" b="1" dirty="0">
              <a:solidFill>
                <a:srgbClr val="0070C0"/>
              </a:solidFill>
              <a:latin typeface="Arial" pitchFamily="34" charset="0"/>
              <a:cs typeface="Arial" pitchFamily="34" charset="0"/>
            </a:endParaRPr>
          </a:p>
        </p:txBody>
      </p:sp>
      <p:pic>
        <p:nvPicPr>
          <p:cNvPr id="27"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256499" y="10146898"/>
            <a:ext cx="290003" cy="803002"/>
          </a:xfrm>
          <a:prstGeom prst="rect">
            <a:avLst/>
          </a:prstGeom>
          <a:noFill/>
          <a:ln w="28575">
            <a:noFill/>
          </a:ln>
        </p:spPr>
      </p:pic>
      <p:sp>
        <p:nvSpPr>
          <p:cNvPr id="18" name="Triangle isocèle 17"/>
          <p:cNvSpPr/>
          <p:nvPr/>
        </p:nvSpPr>
        <p:spPr>
          <a:xfrm rot="5400000">
            <a:off x="3852639" y="666180"/>
            <a:ext cx="123456" cy="123456"/>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475110" rtl="0" eaLnBrk="1" latinLnBrk="0" hangingPunct="1">
              <a:defRPr sz="2900" kern="1200">
                <a:solidFill>
                  <a:schemeClr val="lt1"/>
                </a:solidFill>
                <a:latin typeface="+mn-lt"/>
                <a:ea typeface="+mn-ea"/>
                <a:cs typeface="+mn-cs"/>
              </a:defRPr>
            </a:lvl1pPr>
            <a:lvl2pPr marL="737555" algn="l" defTabSz="1475110" rtl="0" eaLnBrk="1" latinLnBrk="0" hangingPunct="1">
              <a:defRPr sz="2900" kern="1200">
                <a:solidFill>
                  <a:schemeClr val="lt1"/>
                </a:solidFill>
                <a:latin typeface="+mn-lt"/>
                <a:ea typeface="+mn-ea"/>
                <a:cs typeface="+mn-cs"/>
              </a:defRPr>
            </a:lvl2pPr>
            <a:lvl3pPr marL="1475110" algn="l" defTabSz="1475110" rtl="0" eaLnBrk="1" latinLnBrk="0" hangingPunct="1">
              <a:defRPr sz="2900" kern="1200">
                <a:solidFill>
                  <a:schemeClr val="lt1"/>
                </a:solidFill>
                <a:latin typeface="+mn-lt"/>
                <a:ea typeface="+mn-ea"/>
                <a:cs typeface="+mn-cs"/>
              </a:defRPr>
            </a:lvl3pPr>
            <a:lvl4pPr marL="2212665" algn="l" defTabSz="1475110" rtl="0" eaLnBrk="1" latinLnBrk="0" hangingPunct="1">
              <a:defRPr sz="2900" kern="1200">
                <a:solidFill>
                  <a:schemeClr val="lt1"/>
                </a:solidFill>
                <a:latin typeface="+mn-lt"/>
                <a:ea typeface="+mn-ea"/>
                <a:cs typeface="+mn-cs"/>
              </a:defRPr>
            </a:lvl4pPr>
            <a:lvl5pPr marL="2950220" algn="l" defTabSz="1475110" rtl="0" eaLnBrk="1" latinLnBrk="0" hangingPunct="1">
              <a:defRPr sz="2900" kern="1200">
                <a:solidFill>
                  <a:schemeClr val="lt1"/>
                </a:solidFill>
                <a:latin typeface="+mn-lt"/>
                <a:ea typeface="+mn-ea"/>
                <a:cs typeface="+mn-cs"/>
              </a:defRPr>
            </a:lvl5pPr>
            <a:lvl6pPr marL="3687775" algn="l" defTabSz="1475110" rtl="0" eaLnBrk="1" latinLnBrk="0" hangingPunct="1">
              <a:defRPr sz="2900" kern="1200">
                <a:solidFill>
                  <a:schemeClr val="lt1"/>
                </a:solidFill>
                <a:latin typeface="+mn-lt"/>
                <a:ea typeface="+mn-ea"/>
                <a:cs typeface="+mn-cs"/>
              </a:defRPr>
            </a:lvl6pPr>
            <a:lvl7pPr marL="4425330" algn="l" defTabSz="1475110" rtl="0" eaLnBrk="1" latinLnBrk="0" hangingPunct="1">
              <a:defRPr sz="2900" kern="1200">
                <a:solidFill>
                  <a:schemeClr val="lt1"/>
                </a:solidFill>
                <a:latin typeface="+mn-lt"/>
                <a:ea typeface="+mn-ea"/>
                <a:cs typeface="+mn-cs"/>
              </a:defRPr>
            </a:lvl7pPr>
            <a:lvl8pPr marL="5162885" algn="l" defTabSz="1475110" rtl="0" eaLnBrk="1" latinLnBrk="0" hangingPunct="1">
              <a:defRPr sz="2900" kern="1200">
                <a:solidFill>
                  <a:schemeClr val="lt1"/>
                </a:solidFill>
                <a:latin typeface="+mn-lt"/>
                <a:ea typeface="+mn-ea"/>
                <a:cs typeface="+mn-cs"/>
              </a:defRPr>
            </a:lvl8pPr>
            <a:lvl9pPr marL="5900440" algn="l" defTabSz="1475110" rtl="0" eaLnBrk="1" latinLnBrk="0" hangingPunct="1">
              <a:defRPr sz="2900" kern="1200">
                <a:solidFill>
                  <a:schemeClr val="lt1"/>
                </a:solidFill>
                <a:latin typeface="+mn-lt"/>
                <a:ea typeface="+mn-ea"/>
                <a:cs typeface="+mn-cs"/>
              </a:defRPr>
            </a:lvl9pPr>
          </a:lstStyle>
          <a:p>
            <a:pPr algn="ctr"/>
            <a:endParaRPr lang="fr-FR"/>
          </a:p>
        </p:txBody>
      </p:sp>
      <p:sp>
        <p:nvSpPr>
          <p:cNvPr id="22" name="Triangle isocèle 21"/>
          <p:cNvSpPr/>
          <p:nvPr/>
        </p:nvSpPr>
        <p:spPr>
          <a:xfrm rot="5400000">
            <a:off x="324247" y="5562724"/>
            <a:ext cx="123456" cy="123456"/>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475110" rtl="0" eaLnBrk="1" latinLnBrk="0" hangingPunct="1">
              <a:defRPr sz="2900" kern="1200">
                <a:solidFill>
                  <a:schemeClr val="lt1"/>
                </a:solidFill>
                <a:latin typeface="+mn-lt"/>
                <a:ea typeface="+mn-ea"/>
                <a:cs typeface="+mn-cs"/>
              </a:defRPr>
            </a:lvl1pPr>
            <a:lvl2pPr marL="737555" algn="l" defTabSz="1475110" rtl="0" eaLnBrk="1" latinLnBrk="0" hangingPunct="1">
              <a:defRPr sz="2900" kern="1200">
                <a:solidFill>
                  <a:schemeClr val="lt1"/>
                </a:solidFill>
                <a:latin typeface="+mn-lt"/>
                <a:ea typeface="+mn-ea"/>
                <a:cs typeface="+mn-cs"/>
              </a:defRPr>
            </a:lvl2pPr>
            <a:lvl3pPr marL="1475110" algn="l" defTabSz="1475110" rtl="0" eaLnBrk="1" latinLnBrk="0" hangingPunct="1">
              <a:defRPr sz="2900" kern="1200">
                <a:solidFill>
                  <a:schemeClr val="lt1"/>
                </a:solidFill>
                <a:latin typeface="+mn-lt"/>
                <a:ea typeface="+mn-ea"/>
                <a:cs typeface="+mn-cs"/>
              </a:defRPr>
            </a:lvl3pPr>
            <a:lvl4pPr marL="2212665" algn="l" defTabSz="1475110" rtl="0" eaLnBrk="1" latinLnBrk="0" hangingPunct="1">
              <a:defRPr sz="2900" kern="1200">
                <a:solidFill>
                  <a:schemeClr val="lt1"/>
                </a:solidFill>
                <a:latin typeface="+mn-lt"/>
                <a:ea typeface="+mn-ea"/>
                <a:cs typeface="+mn-cs"/>
              </a:defRPr>
            </a:lvl4pPr>
            <a:lvl5pPr marL="2950220" algn="l" defTabSz="1475110" rtl="0" eaLnBrk="1" latinLnBrk="0" hangingPunct="1">
              <a:defRPr sz="2900" kern="1200">
                <a:solidFill>
                  <a:schemeClr val="lt1"/>
                </a:solidFill>
                <a:latin typeface="+mn-lt"/>
                <a:ea typeface="+mn-ea"/>
                <a:cs typeface="+mn-cs"/>
              </a:defRPr>
            </a:lvl5pPr>
            <a:lvl6pPr marL="3687775" algn="l" defTabSz="1475110" rtl="0" eaLnBrk="1" latinLnBrk="0" hangingPunct="1">
              <a:defRPr sz="2900" kern="1200">
                <a:solidFill>
                  <a:schemeClr val="lt1"/>
                </a:solidFill>
                <a:latin typeface="+mn-lt"/>
                <a:ea typeface="+mn-ea"/>
                <a:cs typeface="+mn-cs"/>
              </a:defRPr>
            </a:lvl6pPr>
            <a:lvl7pPr marL="4425330" algn="l" defTabSz="1475110" rtl="0" eaLnBrk="1" latinLnBrk="0" hangingPunct="1">
              <a:defRPr sz="2900" kern="1200">
                <a:solidFill>
                  <a:schemeClr val="lt1"/>
                </a:solidFill>
                <a:latin typeface="+mn-lt"/>
                <a:ea typeface="+mn-ea"/>
                <a:cs typeface="+mn-cs"/>
              </a:defRPr>
            </a:lvl7pPr>
            <a:lvl8pPr marL="5162885" algn="l" defTabSz="1475110" rtl="0" eaLnBrk="1" latinLnBrk="0" hangingPunct="1">
              <a:defRPr sz="2900" kern="1200">
                <a:solidFill>
                  <a:schemeClr val="lt1"/>
                </a:solidFill>
                <a:latin typeface="+mn-lt"/>
                <a:ea typeface="+mn-ea"/>
                <a:cs typeface="+mn-cs"/>
              </a:defRPr>
            </a:lvl8pPr>
            <a:lvl9pPr marL="5900440" algn="l" defTabSz="1475110" rtl="0" eaLnBrk="1" latinLnBrk="0" hangingPunct="1">
              <a:defRPr sz="2900" kern="1200">
                <a:solidFill>
                  <a:schemeClr val="lt1"/>
                </a:solidFill>
                <a:latin typeface="+mn-lt"/>
                <a:ea typeface="+mn-ea"/>
                <a:cs typeface="+mn-cs"/>
              </a:defRPr>
            </a:lvl9pPr>
          </a:lstStyle>
          <a:p>
            <a:pPr algn="ctr"/>
            <a:endParaRPr lang="fr-FR"/>
          </a:p>
        </p:txBody>
      </p:sp>
      <p:sp>
        <p:nvSpPr>
          <p:cNvPr id="30" name="ZoneTexte 29"/>
          <p:cNvSpPr txBox="1"/>
          <p:nvPr/>
        </p:nvSpPr>
        <p:spPr>
          <a:xfrm>
            <a:off x="180231" y="6015196"/>
            <a:ext cx="3456384" cy="4678204"/>
          </a:xfrm>
          <a:prstGeom prst="rect">
            <a:avLst/>
          </a:prstGeom>
          <a:noFill/>
        </p:spPr>
        <p:txBody>
          <a:bodyPr wrap="square" rtlCol="0">
            <a:spAutoFit/>
          </a:bodyPr>
          <a:lstStyle/>
          <a:p>
            <a:pPr algn="just"/>
            <a:r>
              <a:rPr lang="fr-FR" sz="1100" dirty="0" smtClean="0">
                <a:latin typeface="Arial Narrow" pitchFamily="34" charset="0"/>
              </a:rPr>
              <a:t>Le Conseil Départemental du Finistère a largement communiqué sur la répartition des 672 nouvelles </a:t>
            </a:r>
            <a:r>
              <a:rPr lang="fr-FR" sz="1100" b="1" dirty="0" smtClean="0">
                <a:solidFill>
                  <a:srgbClr val="0070C0"/>
                </a:solidFill>
                <a:latin typeface="Arial Narrow" pitchFamily="34" charset="0"/>
              </a:rPr>
              <a:t>places d’hébergement et de services spécialisés</a:t>
            </a:r>
            <a:r>
              <a:rPr lang="fr-FR" sz="1100" dirty="0" smtClean="0">
                <a:latin typeface="Arial Narrow" pitchFamily="34" charset="0"/>
              </a:rPr>
              <a:t> créées d’ici 2025. Voici ce qui a été annoncé pour les personnes handicapées psychiques : en matière de Service d’Aide à  la Vie Sociale (SAVS) : 24 places dont 8 en SAVS « renforcé » sur Quimper et 8 sur Carhaix ont été attribuées à l’association Kan Ar </a:t>
            </a:r>
            <a:r>
              <a:rPr lang="fr-FR" sz="1100" dirty="0" err="1" smtClean="0">
                <a:latin typeface="Arial Narrow" pitchFamily="34" charset="0"/>
              </a:rPr>
              <a:t>Mor</a:t>
            </a:r>
            <a:r>
              <a:rPr lang="fr-FR" sz="1100" dirty="0" smtClean="0">
                <a:latin typeface="Arial Narrow" pitchFamily="34" charset="0"/>
              </a:rPr>
              <a:t>, 4 places sur Quimper</a:t>
            </a:r>
            <a:br>
              <a:rPr lang="fr-FR" sz="1100" dirty="0" smtClean="0">
                <a:latin typeface="Arial Narrow" pitchFamily="34" charset="0"/>
              </a:rPr>
            </a:br>
            <a:r>
              <a:rPr lang="fr-FR" sz="1100" dirty="0" smtClean="0">
                <a:latin typeface="Arial Narrow" pitchFamily="34" charset="0"/>
              </a:rPr>
              <a:t>avec offre de logement ont été attribuées à l’UDAF et 21 places à Brest et </a:t>
            </a:r>
            <a:r>
              <a:rPr lang="fr-FR" sz="1100" dirty="0" err="1" smtClean="0">
                <a:latin typeface="Arial Narrow" pitchFamily="34" charset="0"/>
              </a:rPr>
              <a:t>Plourin</a:t>
            </a:r>
            <a:r>
              <a:rPr lang="fr-FR" sz="1100" dirty="0" smtClean="0">
                <a:latin typeface="Arial Narrow" pitchFamily="34" charset="0"/>
              </a:rPr>
              <a:t>-les-Morlaix ont été attribuées aux Genêts d’Or. Si nous nous félicitons de ces avancées, nous regrettons que les offres de logement adapté ne soient pas plus nombreuses et diversifiées. </a:t>
            </a:r>
          </a:p>
          <a:p>
            <a:pPr algn="just"/>
            <a:endParaRPr lang="fr-FR" sz="1100" dirty="0" smtClean="0">
              <a:latin typeface="Arial Narrow" pitchFamily="34" charset="0"/>
            </a:endParaRPr>
          </a:p>
          <a:p>
            <a:pPr algn="just"/>
            <a:r>
              <a:rPr lang="fr-FR" sz="1100" b="1" dirty="0" smtClean="0">
                <a:solidFill>
                  <a:srgbClr val="0070C0"/>
                </a:solidFill>
                <a:latin typeface="Arial Narrow" pitchFamily="34" charset="0"/>
              </a:rPr>
              <a:t>A la MDPH</a:t>
            </a:r>
            <a:r>
              <a:rPr lang="fr-FR" sz="1100" dirty="0" smtClean="0">
                <a:latin typeface="Arial Narrow" pitchFamily="34" charset="0"/>
              </a:rPr>
              <a:t>, les délais de traitement des dossiers ont été  réduits, notamment pour les demandes de cartes mobilité inclusion et pour la reconnaissance de la qualité de travailleur handicapé. Mais nous constatons qu’ils sont encore élevés – en moyenne environ 8 à 9 mois - pour l’attribution de la Prestation de Handicap. </a:t>
            </a:r>
          </a:p>
          <a:p>
            <a:pPr algn="just"/>
            <a:r>
              <a:rPr lang="fr-FR" sz="1100" dirty="0" smtClean="0">
                <a:latin typeface="Arial Narrow" pitchFamily="34" charset="0"/>
              </a:rPr>
              <a:t>Le 5</a:t>
            </a:r>
            <a:r>
              <a:rPr lang="fr-FR" sz="1100" baseline="30000" dirty="0" smtClean="0">
                <a:latin typeface="Arial Narrow" pitchFamily="34" charset="0"/>
              </a:rPr>
              <a:t>ème</a:t>
            </a:r>
            <a:r>
              <a:rPr lang="fr-FR" sz="1100" dirty="0" smtClean="0">
                <a:latin typeface="Arial Narrow" pitchFamily="34" charset="0"/>
              </a:rPr>
              <a:t> schéma départemental, en lien avec le Projet Territorial de Santé Mentale ne se limite pas à ces deux seuls sujets. Vos représentants dans  ces instances suivent le développement des actions prévues sur lequel nous reviendrons dans des Liens à venir.                                                                                   </a:t>
            </a:r>
            <a:r>
              <a:rPr lang="fr-FR" sz="1100" b="1" dirty="0" smtClean="0">
                <a:latin typeface="Arial Narrow" pitchFamily="34" charset="0"/>
              </a:rPr>
              <a:t>FMN</a:t>
            </a:r>
          </a:p>
          <a:p>
            <a:pPr algn="just"/>
            <a:r>
              <a:rPr lang="fr-FR" sz="1100" dirty="0" smtClean="0">
                <a:latin typeface="Arial Narrow" pitchFamily="34" charset="0"/>
              </a:rPr>
              <a:t> </a:t>
            </a:r>
            <a:br>
              <a:rPr lang="fr-FR" sz="1100" dirty="0" smtClean="0">
                <a:latin typeface="Arial Narrow" pitchFamily="34" charset="0"/>
              </a:rPr>
            </a:br>
            <a:r>
              <a:rPr lang="fr-FR" sz="1100" b="1" dirty="0" smtClean="0">
                <a:latin typeface="Arial Narrow" pitchFamily="34" charset="0"/>
              </a:rPr>
              <a:t>                                                                                                                                                       </a:t>
            </a:r>
            <a:br>
              <a:rPr lang="fr-FR" sz="1100" b="1" dirty="0" smtClean="0">
                <a:latin typeface="Arial Narrow" pitchFamily="34" charset="0"/>
              </a:rPr>
            </a:br>
            <a:endParaRPr lang="fr-FR" sz="1200" dirty="0" smtClean="0">
              <a:latin typeface="Arial Narrow" pitchFamily="34" charset="0"/>
            </a:endParaRPr>
          </a:p>
        </p:txBody>
      </p:sp>
      <p:sp>
        <p:nvSpPr>
          <p:cNvPr id="31" name="ZoneTexte 30"/>
          <p:cNvSpPr txBox="1"/>
          <p:nvPr/>
        </p:nvSpPr>
        <p:spPr>
          <a:xfrm>
            <a:off x="3924647" y="7218908"/>
            <a:ext cx="3168352" cy="3077766"/>
          </a:xfrm>
          <a:prstGeom prst="rect">
            <a:avLst/>
          </a:prstGeom>
          <a:solidFill>
            <a:srgbClr val="FFFF99"/>
          </a:solidFill>
          <a:ln>
            <a:solidFill>
              <a:srgbClr val="0070C0"/>
            </a:solidFill>
          </a:ln>
        </p:spPr>
        <p:txBody>
          <a:bodyPr wrap="square" rtlCol="0">
            <a:spAutoFit/>
          </a:bodyPr>
          <a:lstStyle/>
          <a:p>
            <a:r>
              <a:rPr lang="fr-FR" sz="1800" b="1" dirty="0" smtClean="0">
                <a:solidFill>
                  <a:srgbClr val="0070C0"/>
                </a:solidFill>
                <a:latin typeface="Ink Free" pitchFamily="66" charset="0"/>
              </a:rPr>
              <a:t>Infos pratiques </a:t>
            </a:r>
            <a:r>
              <a:rPr lang="fr-FR" sz="1200" b="1" dirty="0" smtClean="0">
                <a:solidFill>
                  <a:srgbClr val="0070C0"/>
                </a:solidFill>
                <a:latin typeface="Arial Narrow" pitchFamily="34" charset="0"/>
                <a:cs typeface="Times New Roman" pitchFamily="18" charset="0"/>
              </a:rPr>
              <a:t>Accueil  </a:t>
            </a:r>
            <a:r>
              <a:rPr lang="fr-FR" sz="1200" b="1" u="sng" dirty="0" smtClean="0">
                <a:solidFill>
                  <a:srgbClr val="0070C0"/>
                </a:solidFill>
                <a:latin typeface="Arial Narrow" pitchFamily="34" charset="0"/>
                <a:cs typeface="Times New Roman" pitchFamily="18" charset="0"/>
              </a:rPr>
              <a:t>sur </a:t>
            </a:r>
            <a:r>
              <a:rPr lang="fr-FR" sz="1200" b="1" u="sng" dirty="0" err="1" smtClean="0">
                <a:solidFill>
                  <a:srgbClr val="0070C0"/>
                </a:solidFill>
                <a:latin typeface="Arial Narrow" pitchFamily="34" charset="0"/>
                <a:cs typeface="Times New Roman" pitchFamily="18" charset="0"/>
              </a:rPr>
              <a:t>rv</a:t>
            </a:r>
            <a:r>
              <a:rPr lang="fr-FR" sz="1200" b="1" u="sng" dirty="0" smtClean="0">
                <a:solidFill>
                  <a:srgbClr val="0070C0"/>
                </a:solidFill>
                <a:latin typeface="Arial Narrow" pitchFamily="34" charset="0"/>
                <a:cs typeface="Times New Roman" pitchFamily="18" charset="0"/>
              </a:rPr>
              <a:t> </a:t>
            </a:r>
            <a:r>
              <a:rPr lang="fr-FR" sz="1200" b="1" dirty="0" smtClean="0">
                <a:solidFill>
                  <a:srgbClr val="0070C0"/>
                </a:solidFill>
                <a:latin typeface="Arial Narrow" pitchFamily="34" charset="0"/>
                <a:cs typeface="Times New Roman" pitchFamily="18" charset="0"/>
              </a:rPr>
              <a:t>à :</a:t>
            </a:r>
          </a:p>
          <a:p>
            <a:endParaRPr lang="fr-FR" sz="1000" b="1" dirty="0" smtClean="0">
              <a:solidFill>
                <a:srgbClr val="0070C0"/>
              </a:solidFill>
              <a:latin typeface="Arial Narrow" pitchFamily="34" charset="0"/>
              <a:cs typeface="Times New Roman" pitchFamily="18" charset="0"/>
            </a:endParaRPr>
          </a:p>
          <a:p>
            <a:r>
              <a:rPr lang="fr-FR" sz="1100" b="1" dirty="0" smtClean="0">
                <a:latin typeface="Arial Narrow" pitchFamily="34" charset="0"/>
                <a:cs typeface="Times New Roman" pitchFamily="18" charset="0"/>
              </a:rPr>
              <a:t>Brest</a:t>
            </a:r>
            <a:r>
              <a:rPr lang="fr-FR" sz="1100" dirty="0" smtClean="0">
                <a:latin typeface="Arial Narrow" pitchFamily="34" charset="0"/>
                <a:cs typeface="Times New Roman" pitchFamily="18" charset="0"/>
              </a:rPr>
              <a:t>, 16 rue Alexandre Ribot </a:t>
            </a:r>
            <a:br>
              <a:rPr lang="fr-FR" sz="1100" dirty="0" smtClean="0">
                <a:latin typeface="Arial Narrow" pitchFamily="34" charset="0"/>
                <a:cs typeface="Times New Roman" pitchFamily="18" charset="0"/>
              </a:rPr>
            </a:br>
            <a:r>
              <a:rPr lang="fr-FR" sz="1100" dirty="0" smtClean="0">
                <a:latin typeface="Arial Narrow" pitchFamily="34" charset="0"/>
                <a:cs typeface="Times New Roman" pitchFamily="18" charset="0"/>
              </a:rPr>
              <a:t>         </a:t>
            </a:r>
            <a:r>
              <a:rPr lang="fr-FR" sz="1100" dirty="0" smtClean="0">
                <a:latin typeface="Arial Narrow" pitchFamily="34" charset="0"/>
                <a:cs typeface="Times New Roman" pitchFamily="18" charset="0"/>
                <a:hlinkClick r:id="rId4"/>
              </a:rPr>
              <a:t>29@unafam.org</a:t>
            </a:r>
            <a:r>
              <a:rPr lang="fr-FR" sz="1100" dirty="0" smtClean="0">
                <a:latin typeface="Arial Narrow" pitchFamily="34" charset="0"/>
                <a:cs typeface="Times New Roman" pitchFamily="18" charset="0"/>
              </a:rPr>
              <a:t>                               06 74 94 09 21</a:t>
            </a:r>
            <a:r>
              <a:rPr lang="fr-FR" sz="1100" dirty="0" smtClean="0">
                <a:solidFill>
                  <a:srgbClr val="0070C0"/>
                </a:solidFill>
                <a:latin typeface="Arial Narrow" pitchFamily="34" charset="0"/>
                <a:cs typeface="Times New Roman" pitchFamily="18" charset="0"/>
              </a:rPr>
              <a:t> </a:t>
            </a:r>
          </a:p>
          <a:p>
            <a:endParaRPr lang="fr-FR" sz="1100" dirty="0" smtClean="0">
              <a:solidFill>
                <a:srgbClr val="0070C0"/>
              </a:solidFill>
              <a:latin typeface="Arial Narrow" pitchFamily="34" charset="0"/>
              <a:cs typeface="Times New Roman" pitchFamily="18" charset="0"/>
            </a:endParaRPr>
          </a:p>
          <a:p>
            <a:r>
              <a:rPr lang="fr-FR" sz="1100" b="1" dirty="0" smtClean="0">
                <a:latin typeface="Arial Narrow" pitchFamily="34" charset="0"/>
                <a:cs typeface="Times New Roman" pitchFamily="18" charset="0"/>
              </a:rPr>
              <a:t>Quimper</a:t>
            </a:r>
            <a:r>
              <a:rPr lang="fr-FR" sz="1100" dirty="0" smtClean="0">
                <a:latin typeface="Arial Narrow" pitchFamily="34" charset="0"/>
                <a:cs typeface="Times New Roman" pitchFamily="18" charset="0"/>
              </a:rPr>
              <a:t>, 10 bis avenue de la France Libre</a:t>
            </a:r>
            <a:br>
              <a:rPr lang="fr-FR" sz="1100" dirty="0" smtClean="0">
                <a:latin typeface="Arial Narrow" pitchFamily="34" charset="0"/>
                <a:cs typeface="Times New Roman" pitchFamily="18" charset="0"/>
              </a:rPr>
            </a:br>
            <a:r>
              <a:rPr lang="fr-FR" sz="1100" b="1" dirty="0" smtClean="0">
                <a:latin typeface="Arial Narrow" pitchFamily="34" charset="0"/>
                <a:cs typeface="Times New Roman" pitchFamily="18" charset="0"/>
              </a:rPr>
              <a:t>Concarneau</a:t>
            </a:r>
            <a:r>
              <a:rPr lang="fr-FR" sz="1100" dirty="0" smtClean="0">
                <a:latin typeface="Arial Narrow" pitchFamily="34" charset="0"/>
                <a:cs typeface="Times New Roman" pitchFamily="18" charset="0"/>
              </a:rPr>
              <a:t>, 26 rue du Maréchal Foch</a:t>
            </a:r>
            <a:br>
              <a:rPr lang="fr-FR" sz="1100" dirty="0" smtClean="0">
                <a:latin typeface="Arial Narrow" pitchFamily="34" charset="0"/>
                <a:cs typeface="Times New Roman" pitchFamily="18" charset="0"/>
              </a:rPr>
            </a:br>
            <a:r>
              <a:rPr lang="fr-FR" sz="1100" b="1" dirty="0" smtClean="0">
                <a:latin typeface="Arial Narrow" pitchFamily="34" charset="0"/>
                <a:cs typeface="Times New Roman" pitchFamily="18" charset="0"/>
              </a:rPr>
              <a:t>Châteaulin</a:t>
            </a:r>
            <a:r>
              <a:rPr lang="fr-FR" sz="1100" dirty="0" smtClean="0">
                <a:latin typeface="Arial Narrow" pitchFamily="34" charset="0"/>
                <a:cs typeface="Times New Roman" pitchFamily="18" charset="0"/>
              </a:rPr>
              <a:t>, 40 Grande Rue</a:t>
            </a:r>
          </a:p>
          <a:p>
            <a:r>
              <a:rPr lang="fr-FR" sz="1100" dirty="0" smtClean="0">
                <a:latin typeface="Arial Narrow" pitchFamily="34" charset="0"/>
                <a:cs typeface="Times New Roman" pitchFamily="18" charset="0"/>
              </a:rPr>
              <a:t>         </a:t>
            </a:r>
            <a:r>
              <a:rPr lang="fr-FR" sz="1100" dirty="0" smtClean="0">
                <a:latin typeface="Arial Narrow" pitchFamily="34" charset="0"/>
                <a:cs typeface="Times New Roman" pitchFamily="18" charset="0"/>
                <a:hlinkClick r:id="rId5"/>
              </a:rPr>
              <a:t>unafam29.quimper@gmail.com</a:t>
            </a:r>
            <a:r>
              <a:rPr lang="fr-FR" sz="1100" dirty="0" smtClean="0">
                <a:latin typeface="Arial Narrow" pitchFamily="34" charset="0"/>
                <a:cs typeface="Times New Roman" pitchFamily="18" charset="0"/>
              </a:rPr>
              <a:t>       07 88 17 72 32</a:t>
            </a:r>
          </a:p>
          <a:p>
            <a:endParaRPr lang="fr-FR" sz="1100" dirty="0" smtClean="0">
              <a:latin typeface="Arial Narrow" pitchFamily="34" charset="0"/>
              <a:cs typeface="Times New Roman" pitchFamily="18" charset="0"/>
            </a:endParaRPr>
          </a:p>
          <a:p>
            <a:r>
              <a:rPr lang="fr-FR" sz="1100" dirty="0" smtClean="0">
                <a:latin typeface="Arial Narrow" pitchFamily="34" charset="0"/>
                <a:cs typeface="Times New Roman" pitchFamily="18" charset="0"/>
              </a:rPr>
              <a:t> </a:t>
            </a:r>
            <a:r>
              <a:rPr lang="fr-FR" sz="1100" b="1" dirty="0" smtClean="0">
                <a:latin typeface="Arial Narrow" pitchFamily="34" charset="0"/>
                <a:cs typeface="Times New Roman" pitchFamily="18" charset="0"/>
              </a:rPr>
              <a:t>Morlaix</a:t>
            </a:r>
            <a:r>
              <a:rPr lang="fr-FR" sz="1100" dirty="0" smtClean="0">
                <a:latin typeface="Arial Narrow" pitchFamily="34" charset="0"/>
                <a:cs typeface="Times New Roman" pitchFamily="18" charset="0"/>
              </a:rPr>
              <a:t>, entrée hôpital, 74 rue de Brest </a:t>
            </a:r>
            <a:br>
              <a:rPr lang="fr-FR" sz="1100" dirty="0" smtClean="0">
                <a:latin typeface="Arial Narrow" pitchFamily="34" charset="0"/>
                <a:cs typeface="Times New Roman" pitchFamily="18" charset="0"/>
              </a:rPr>
            </a:br>
            <a:r>
              <a:rPr lang="fr-FR" sz="1100" dirty="0" smtClean="0">
                <a:latin typeface="Arial Narrow" pitchFamily="34" charset="0"/>
                <a:cs typeface="Times New Roman" pitchFamily="18" charset="0"/>
              </a:rPr>
              <a:t>         </a:t>
            </a:r>
            <a:r>
              <a:rPr lang="fr-FR" sz="1100" dirty="0" smtClean="0">
                <a:latin typeface="Arial Narrow" pitchFamily="34" charset="0"/>
                <a:cs typeface="Times New Roman" pitchFamily="18" charset="0"/>
                <a:hlinkClick r:id="rId6"/>
              </a:rPr>
              <a:t>unafam29.morlaix@gmail.com</a:t>
            </a:r>
            <a:r>
              <a:rPr lang="fr-FR" sz="1100" dirty="0" smtClean="0">
                <a:latin typeface="Arial Narrow" pitchFamily="34" charset="0"/>
                <a:cs typeface="Times New Roman" pitchFamily="18" charset="0"/>
              </a:rPr>
              <a:t>         06 30 67 41 74</a:t>
            </a:r>
            <a:br>
              <a:rPr lang="fr-FR" sz="1100" dirty="0" smtClean="0">
                <a:latin typeface="Arial Narrow" pitchFamily="34" charset="0"/>
                <a:cs typeface="Times New Roman" pitchFamily="18" charset="0"/>
              </a:rPr>
            </a:br>
            <a:r>
              <a:rPr lang="fr-FR" sz="1100" b="1" dirty="0" smtClean="0">
                <a:latin typeface="Arial Narrow" pitchFamily="34" charset="0"/>
                <a:cs typeface="Times New Roman" pitchFamily="18" charset="0"/>
              </a:rPr>
              <a:t>Carhaix, </a:t>
            </a:r>
            <a:br>
              <a:rPr lang="fr-FR" sz="1100" b="1" dirty="0" smtClean="0">
                <a:latin typeface="Arial Narrow" pitchFamily="34" charset="0"/>
                <a:cs typeface="Times New Roman" pitchFamily="18" charset="0"/>
              </a:rPr>
            </a:br>
            <a:r>
              <a:rPr lang="fr-FR" sz="1100" b="1" dirty="0" smtClean="0">
                <a:latin typeface="Arial Narrow" pitchFamily="34" charset="0"/>
                <a:cs typeface="Times New Roman" pitchFamily="18" charset="0"/>
              </a:rPr>
              <a:t>          </a:t>
            </a:r>
            <a:r>
              <a:rPr lang="fr-FR" sz="1100" dirty="0" smtClean="0">
                <a:latin typeface="Arial Narrow" pitchFamily="34" charset="0"/>
                <a:cs typeface="Times New Roman" pitchFamily="18" charset="0"/>
                <a:hlinkClick r:id="rId7"/>
              </a:rPr>
              <a:t>unafam29.carhaix@gmail.com</a:t>
            </a:r>
            <a:r>
              <a:rPr lang="fr-FR" sz="1100" dirty="0" smtClean="0">
                <a:latin typeface="Arial Narrow" pitchFamily="34" charset="0"/>
                <a:cs typeface="Times New Roman" pitchFamily="18" charset="0"/>
              </a:rPr>
              <a:t>        06 41 46 35 93</a:t>
            </a:r>
          </a:p>
          <a:p>
            <a:endParaRPr lang="fr-FR" sz="1100" dirty="0" smtClean="0">
              <a:latin typeface="Arial Narrow" pitchFamily="34" charset="0"/>
              <a:cs typeface="Times New Roman" pitchFamily="18" charset="0"/>
            </a:endParaRPr>
          </a:p>
          <a:p>
            <a:pPr algn="ctr"/>
            <a:r>
              <a:rPr lang="fr-FR" sz="1100" b="1" i="1" dirty="0" smtClean="0">
                <a:latin typeface="Arial Narrow" pitchFamily="34" charset="0"/>
                <a:cs typeface="Times New Roman" pitchFamily="18" charset="0"/>
              </a:rPr>
              <a:t>Tous les détails sur le site unafam.org/</a:t>
            </a:r>
            <a:r>
              <a:rPr lang="fr-FR" sz="1100" b="1" i="1" dirty="0" err="1" smtClean="0">
                <a:latin typeface="Arial Narrow" pitchFamily="34" charset="0"/>
                <a:cs typeface="Times New Roman" pitchFamily="18" charset="0"/>
              </a:rPr>
              <a:t>finistere</a:t>
            </a:r>
            <a:endParaRPr lang="fr-FR" sz="1100" b="1" i="1" dirty="0" smtClean="0">
              <a:latin typeface="Arial Narrow" pitchFamily="34" charset="0"/>
              <a:cs typeface="Times New Roman" pitchFamily="18" charset="0"/>
            </a:endParaRPr>
          </a:p>
          <a:p>
            <a:pPr algn="ctr"/>
            <a:r>
              <a:rPr lang="fr-FR" sz="1200" b="1" i="1" dirty="0" smtClean="0">
                <a:latin typeface="Arial Narrow" pitchFamily="34" charset="0"/>
                <a:cs typeface="Times New Roman" pitchFamily="18" charset="0"/>
              </a:rPr>
              <a:t> </a:t>
            </a:r>
            <a:endParaRPr lang="fr-FR" b="1" i="1" dirty="0"/>
          </a:p>
        </p:txBody>
      </p:sp>
      <p:pic>
        <p:nvPicPr>
          <p:cNvPr id="32"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1012794" y="10146898"/>
            <a:ext cx="290003" cy="803002"/>
          </a:xfrm>
          <a:prstGeom prst="rect">
            <a:avLst/>
          </a:prstGeom>
          <a:noFill/>
          <a:ln w="28575">
            <a:noFill/>
          </a:ln>
        </p:spPr>
      </p:pic>
      <p:pic>
        <p:nvPicPr>
          <p:cNvPr id="33"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1804882" y="10146898"/>
            <a:ext cx="290003" cy="803002"/>
          </a:xfrm>
          <a:prstGeom prst="rect">
            <a:avLst/>
          </a:prstGeom>
          <a:noFill/>
          <a:ln w="28575">
            <a:noFill/>
          </a:ln>
        </p:spPr>
      </p:pic>
      <p:pic>
        <p:nvPicPr>
          <p:cNvPr id="34"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2596970" y="10146898"/>
            <a:ext cx="290003" cy="803002"/>
          </a:xfrm>
          <a:prstGeom prst="rect">
            <a:avLst/>
          </a:prstGeom>
          <a:noFill/>
          <a:ln w="28575">
            <a:noFill/>
          </a:ln>
        </p:spPr>
      </p:pic>
      <p:pic>
        <p:nvPicPr>
          <p:cNvPr id="35"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3389058" y="10146898"/>
            <a:ext cx="290003" cy="803002"/>
          </a:xfrm>
          <a:prstGeom prst="rect">
            <a:avLst/>
          </a:prstGeom>
          <a:noFill/>
          <a:ln w="28575">
            <a:noFill/>
          </a:ln>
        </p:spPr>
      </p:pic>
      <p:pic>
        <p:nvPicPr>
          <p:cNvPr id="36"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4181146" y="10146898"/>
            <a:ext cx="290003" cy="803002"/>
          </a:xfrm>
          <a:prstGeom prst="rect">
            <a:avLst/>
          </a:prstGeom>
          <a:noFill/>
          <a:ln w="28575">
            <a:noFill/>
          </a:ln>
        </p:spPr>
      </p:pic>
      <p:pic>
        <p:nvPicPr>
          <p:cNvPr id="37"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4973234" y="10146898"/>
            <a:ext cx="290003" cy="803002"/>
          </a:xfrm>
          <a:prstGeom prst="rect">
            <a:avLst/>
          </a:prstGeom>
          <a:noFill/>
          <a:ln w="28575">
            <a:noFill/>
          </a:ln>
        </p:spPr>
      </p:pic>
      <p:pic>
        <p:nvPicPr>
          <p:cNvPr id="38"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5765322" y="10146898"/>
            <a:ext cx="290003" cy="803002"/>
          </a:xfrm>
          <a:prstGeom prst="rect">
            <a:avLst/>
          </a:prstGeom>
          <a:noFill/>
          <a:ln w="28575">
            <a:noFill/>
          </a:ln>
        </p:spPr>
      </p:pic>
      <p:pic>
        <p:nvPicPr>
          <p:cNvPr id="39"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6557410" y="10146898"/>
            <a:ext cx="290003" cy="803002"/>
          </a:xfrm>
          <a:prstGeom prst="rect">
            <a:avLst/>
          </a:prstGeom>
          <a:noFill/>
          <a:ln w="28575">
            <a:noFill/>
          </a:ln>
        </p:spPr>
      </p:pic>
      <p:pic>
        <p:nvPicPr>
          <p:cNvPr id="40" name="Picture 1" descr="D:\Francine\Documents\A01PERSO FRANCINE\associations\00UNAFAM\A6départemental\000REORGANISATION DELEGATION\03 POLE COMMUNICATION\06Le Lien\03REALISATIONS\04Le Lien janvier 23\frises et images\frises bleues\E.png"/>
          <p:cNvPicPr>
            <a:picLocks noChangeAspect="1" noChangeArrowheads="1"/>
          </p:cNvPicPr>
          <p:nvPr/>
        </p:nvPicPr>
        <p:blipFill>
          <a:blip r:embed="rId3" cstate="print"/>
          <a:srcRect/>
          <a:stretch>
            <a:fillRect/>
          </a:stretch>
        </p:blipFill>
        <p:spPr bwMode="auto">
          <a:xfrm rot="5400000">
            <a:off x="7277490" y="10146898"/>
            <a:ext cx="290003" cy="803002"/>
          </a:xfrm>
          <a:prstGeom prst="rect">
            <a:avLst/>
          </a:prstGeom>
          <a:noFill/>
          <a:ln w="28575">
            <a:noFill/>
          </a:ln>
        </p:spPr>
      </p:pic>
      <p:sp>
        <p:nvSpPr>
          <p:cNvPr id="42" name="ZoneTexte 41"/>
          <p:cNvSpPr txBox="1"/>
          <p:nvPr/>
        </p:nvSpPr>
        <p:spPr>
          <a:xfrm rot="10800000">
            <a:off x="-39273" y="4554612"/>
            <a:ext cx="3797835" cy="261610"/>
          </a:xfrm>
          <a:prstGeom prst="rect">
            <a:avLst/>
          </a:prstGeom>
          <a:noFill/>
        </p:spPr>
        <p:txBody>
          <a:bodyPr wrap="none" rtlCol="0">
            <a:spAutoFit/>
          </a:bodyPr>
          <a:lstStyle/>
          <a:p>
            <a:r>
              <a:rPr lang="fr-FR" sz="1100" b="1" dirty="0" smtClean="0">
                <a:solidFill>
                  <a:srgbClr val="0070C0"/>
                </a:solidFill>
                <a:latin typeface="Arial" pitchFamily="34" charset="0"/>
                <a:cs typeface="Arial" pitchFamily="34" charset="0"/>
              </a:rPr>
              <a:t>______________________________________________</a:t>
            </a:r>
            <a:endParaRPr lang="fr-FR" sz="1100" b="1" dirty="0">
              <a:solidFill>
                <a:srgbClr val="0070C0"/>
              </a:solidFill>
              <a:latin typeface="Arial" pitchFamily="34" charset="0"/>
              <a:cs typeface="Arial" pitchFamily="34" charset="0"/>
            </a:endParaRPr>
          </a:p>
        </p:txBody>
      </p:sp>
      <p:pic>
        <p:nvPicPr>
          <p:cNvPr id="1027" name="Picture 3" descr="C:\Users\franc\Desktop\logo-header-2022.png"/>
          <p:cNvPicPr>
            <a:picLocks noChangeAspect="1" noChangeArrowheads="1"/>
          </p:cNvPicPr>
          <p:nvPr/>
        </p:nvPicPr>
        <p:blipFill>
          <a:blip r:embed="rId8" cstate="print"/>
          <a:srcRect/>
          <a:stretch>
            <a:fillRect/>
          </a:stretch>
        </p:blipFill>
        <p:spPr bwMode="auto">
          <a:xfrm>
            <a:off x="1188342" y="4698628"/>
            <a:ext cx="1277561" cy="7920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5364807" y="1314252"/>
            <a:ext cx="2106315" cy="924868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1200" b="1" i="0" u="sng" strike="noStrike" cap="none" normalizeH="0" baseline="0" dirty="0" smtClean="0">
                <a:ln>
                  <a:noFill/>
                </a:ln>
                <a:solidFill>
                  <a:srgbClr val="0070C0"/>
                </a:solidFill>
                <a:effectLst/>
                <a:latin typeface="Arial Narrow" pitchFamily="34" charset="0"/>
                <a:cs typeface="Arial" pitchFamily="34" charset="0"/>
              </a:rPr>
              <a:t>Pour être éligible à la PCH</a:t>
            </a:r>
            <a:br>
              <a:rPr kumimoji="0" lang="fr-FR" sz="1200" b="1" i="0" u="sng" strike="noStrike" cap="none" normalizeH="0" baseline="0" dirty="0" smtClean="0">
                <a:ln>
                  <a:noFill/>
                </a:ln>
                <a:solidFill>
                  <a:srgbClr val="0070C0"/>
                </a:solidFill>
                <a:effectLst/>
                <a:latin typeface="Arial Narrow" pitchFamily="34" charset="0"/>
                <a:cs typeface="Arial" pitchFamily="34" charset="0"/>
              </a:rPr>
            </a:br>
            <a:r>
              <a:rPr kumimoji="0" lang="fr-FR" sz="1200" b="1" i="0" u="sng" strike="noStrike" cap="none" normalizeH="0" baseline="0" dirty="0" smtClean="0">
                <a:ln>
                  <a:noFill/>
                </a:ln>
                <a:solidFill>
                  <a:srgbClr val="0070C0"/>
                </a:solidFill>
                <a:effectLst/>
                <a:latin typeface="Arial Narrow" pitchFamily="34" charset="0"/>
                <a:cs typeface="Arial" pitchFamily="34" charset="0"/>
              </a:rPr>
              <a:t>Aide Humaine,</a:t>
            </a:r>
            <a:r>
              <a:rPr kumimoji="0" lang="fr-FR" sz="1200" b="1" i="0" u="sng" strike="noStrike" cap="none" normalizeH="0" dirty="0" smtClean="0">
                <a:ln>
                  <a:noFill/>
                </a:ln>
                <a:solidFill>
                  <a:srgbClr val="0070C0"/>
                </a:solidFill>
                <a:effectLst/>
                <a:latin typeface="Arial Narrow" pitchFamily="34" charset="0"/>
                <a:cs typeface="Arial" pitchFamily="34" charset="0"/>
              </a:rPr>
              <a:t> </a:t>
            </a:r>
            <a:r>
              <a:rPr kumimoji="0" lang="fr-FR" sz="1200" b="1" i="0" u="sng" strike="noStrike" cap="none" normalizeH="0" baseline="0" dirty="0" smtClean="0">
                <a:ln>
                  <a:noFill/>
                </a:ln>
                <a:solidFill>
                  <a:srgbClr val="0070C0"/>
                </a:solidFill>
                <a:effectLst/>
                <a:latin typeface="Arial Narrow" pitchFamily="34" charset="0"/>
                <a:cs typeface="Arial" pitchFamily="34" charset="0"/>
              </a:rPr>
              <a:t> il faut d’abord  présenter</a:t>
            </a:r>
            <a:r>
              <a:rPr kumimoji="0" lang="fr-FR" sz="1400" b="1" i="0" u="none" strike="noStrike" cap="none" normalizeH="0" baseline="0" dirty="0" smtClean="0">
                <a:ln>
                  <a:noFill/>
                </a:ln>
                <a:solidFill>
                  <a:srgbClr val="0070C0"/>
                </a:solidFill>
                <a:effectLst/>
                <a:latin typeface="Arial Narrow" pitchFamily="34" charset="0"/>
                <a:cs typeface="Arial" pitchFamily="34" charset="0"/>
              </a:rPr>
              <a:t> :</a:t>
            </a:r>
          </a:p>
          <a:p>
            <a:pPr lvl="0" algn="just" defTabSz="914400" fontAlgn="base">
              <a:spcBef>
                <a:spcPct val="0"/>
              </a:spcBef>
              <a:spcAft>
                <a:spcPts val="1000"/>
              </a:spcAft>
              <a:buFont typeface="Arial" pitchFamily="34" charset="0"/>
              <a:buChar char="•"/>
            </a:pPr>
            <a:r>
              <a:rPr kumimoji="0" lang="fr-FR" sz="1000" b="0" i="0" u="none" strike="noStrike" cap="none" normalizeH="0" baseline="0" dirty="0" smtClean="0">
                <a:ln>
                  <a:noFill/>
                </a:ln>
                <a:solidFill>
                  <a:schemeClr val="tx1"/>
                </a:solidFill>
                <a:effectLst/>
                <a:latin typeface="Arial Narrow" pitchFamily="34" charset="0"/>
                <a:cs typeface="Arial" pitchFamily="34" charset="0"/>
              </a:rPr>
              <a:t>  une difficulté </a:t>
            </a:r>
            <a:r>
              <a:rPr kumimoji="0" lang="fr-FR" sz="1000" b="1" i="0" u="none" strike="noStrike" cap="none" normalizeH="0" baseline="0" dirty="0" smtClean="0">
                <a:ln>
                  <a:noFill/>
                </a:ln>
                <a:solidFill>
                  <a:schemeClr val="tx1"/>
                </a:solidFill>
                <a:effectLst/>
                <a:latin typeface="Arial Narrow" pitchFamily="34" charset="0"/>
                <a:cs typeface="Arial" pitchFamily="34" charset="0"/>
              </a:rPr>
              <a:t>absolue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pour la réalisation d’au moins </a:t>
            </a:r>
            <a:r>
              <a:rPr kumimoji="0" lang="fr-FR" sz="1000" b="1" i="0" u="none" strike="noStrike" cap="none" normalizeH="0" baseline="0" dirty="0" smtClean="0">
                <a:ln>
                  <a:noFill/>
                </a:ln>
                <a:solidFill>
                  <a:schemeClr val="tx1"/>
                </a:solidFill>
                <a:effectLst/>
                <a:latin typeface="Arial Narrow" pitchFamily="34" charset="0"/>
                <a:cs typeface="Arial" pitchFamily="34" charset="0"/>
              </a:rPr>
              <a:t>une</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 activité</a:t>
            </a:r>
          </a:p>
          <a:p>
            <a:pPr lvl="0" algn="just" defTabSz="914400" fontAlgn="base">
              <a:spcBef>
                <a:spcPct val="0"/>
              </a:spcBef>
              <a:spcAft>
                <a:spcPts val="1000"/>
              </a:spcAft>
              <a:buFont typeface="Arial" pitchFamily="34" charset="0"/>
              <a:buChar char="•"/>
            </a:pPr>
            <a:r>
              <a:rPr lang="fr-FR" sz="1000" dirty="0" smtClean="0">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ou une difficulté </a:t>
            </a:r>
            <a:r>
              <a:rPr kumimoji="0" lang="fr-FR" sz="1000" b="1" i="0" u="none" strike="noStrike" cap="none" normalizeH="0" baseline="0" dirty="0" smtClean="0">
                <a:ln>
                  <a:noFill/>
                </a:ln>
                <a:solidFill>
                  <a:schemeClr val="tx1"/>
                </a:solidFill>
                <a:effectLst/>
                <a:latin typeface="Arial Narrow" pitchFamily="34" charset="0"/>
                <a:cs typeface="Arial" pitchFamily="34" charset="0"/>
              </a:rPr>
              <a:t>grave</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 pour la réalisation  d’au moins  </a:t>
            </a:r>
            <a:r>
              <a:rPr kumimoji="0" lang="fr-FR" sz="1000" b="1" i="0" u="none" strike="noStrike" cap="none" normalizeH="0" baseline="0" dirty="0" smtClean="0">
                <a:ln>
                  <a:noFill/>
                </a:ln>
                <a:solidFill>
                  <a:schemeClr val="tx1"/>
                </a:solidFill>
                <a:effectLst/>
                <a:latin typeface="Arial Narrow" pitchFamily="34" charset="0"/>
                <a:cs typeface="Arial" pitchFamily="34" charset="0"/>
              </a:rPr>
              <a:t>deux</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 activités </a:t>
            </a:r>
            <a:r>
              <a:rPr lang="fr-FR" sz="1000" dirty="0" smtClean="0">
                <a:latin typeface="Arial Narrow" pitchFamily="34" charset="0"/>
                <a:cs typeface="Arial" pitchFamily="34" charset="0"/>
              </a:rPr>
              <a:t>parmi   les   </a:t>
            </a:r>
            <a:r>
              <a:rPr lang="fr-FR" sz="1000" b="1" dirty="0" smtClean="0">
                <a:solidFill>
                  <a:srgbClr val="C00000"/>
                </a:solidFill>
                <a:latin typeface="Arial Narrow" pitchFamily="34" charset="0"/>
                <a:cs typeface="Arial" pitchFamily="34" charset="0"/>
              </a:rPr>
              <a:t>20   </a:t>
            </a:r>
            <a:r>
              <a:rPr lang="fr-FR" sz="1000" dirty="0" smtClean="0">
                <a:latin typeface="Arial Narrow" pitchFamily="34" charset="0"/>
                <a:cs typeface="Arial" pitchFamily="34" charset="0"/>
              </a:rPr>
              <a:t>activités  listées  dans  le</a:t>
            </a:r>
            <a:br>
              <a:rPr lang="fr-FR" sz="1000" dirty="0" smtClean="0">
                <a:latin typeface="Arial Narrow" pitchFamily="34" charset="0"/>
                <a:cs typeface="Arial" pitchFamily="34" charset="0"/>
              </a:rPr>
            </a:br>
            <a:r>
              <a:rPr lang="fr-FR" sz="1000" dirty="0" smtClean="0">
                <a:latin typeface="Arial Narrow" pitchFamily="34" charset="0"/>
                <a:cs typeface="Arial" pitchFamily="34" charset="0"/>
              </a:rPr>
              <a:t>tableau ci-contre. </a:t>
            </a:r>
            <a:br>
              <a:rPr lang="fr-FR" sz="1000" dirty="0" smtClean="0">
                <a:latin typeface="Arial Narrow" pitchFamily="34" charset="0"/>
                <a:cs typeface="Arial" pitchFamily="34" charset="0"/>
              </a:rPr>
            </a:br>
            <a:r>
              <a:rPr kumimoji="0" lang="fr-FR" sz="1000" b="1" u="none" strike="noStrike" cap="none" normalizeH="0" baseline="0" dirty="0" smtClean="0">
                <a:ln>
                  <a:noFill/>
                </a:ln>
                <a:solidFill>
                  <a:schemeClr val="tx2"/>
                </a:solidFill>
                <a:effectLst/>
                <a:latin typeface="Arial Narrow" pitchFamily="34" charset="0"/>
                <a:cs typeface="Arial" pitchFamily="34" charset="0"/>
              </a:rPr>
              <a:t>(a)</a:t>
            </a:r>
            <a:r>
              <a:rPr kumimoji="0" lang="fr-FR" sz="1000" u="none" strike="noStrike" cap="none" normalizeH="0" baseline="0" dirty="0" smtClean="0">
                <a:ln>
                  <a:noFill/>
                </a:ln>
                <a:solidFill>
                  <a:schemeClr val="tx2"/>
                </a:solidFill>
                <a:effectLst/>
                <a:latin typeface="Arial Narrow" pitchFamily="34" charset="0"/>
                <a:cs typeface="Arial" pitchFamily="34" charset="0"/>
              </a:rPr>
              <a:t> </a:t>
            </a:r>
            <a:r>
              <a:rPr kumimoji="0" lang="fr-FR" sz="1000" i="1" u="none" strike="noStrike" cap="none" normalizeH="0" baseline="0" dirty="0" smtClean="0">
                <a:ln>
                  <a:noFill/>
                </a:ln>
                <a:effectLst/>
                <a:latin typeface="Arial Narrow" pitchFamily="34" charset="0"/>
                <a:cs typeface="Arial" pitchFamily="34" charset="0"/>
              </a:rPr>
              <a:t>incapacité à utiliser un moyen de transport </a:t>
            </a:r>
            <a:r>
              <a:rPr kumimoji="0" lang="fr-FR" sz="1000" i="1" u="none" strike="noStrike" cap="none" normalizeH="0" dirty="0" smtClean="0">
                <a:ln>
                  <a:noFill/>
                </a:ln>
                <a:effectLst/>
                <a:latin typeface="Arial Narrow" pitchFamily="34" charset="0"/>
                <a:cs typeface="Arial" pitchFamily="34" charset="0"/>
              </a:rPr>
              <a:t> = difficulté grave.</a:t>
            </a:r>
          </a:p>
          <a:p>
            <a:pPr lvl="0" algn="just" defTabSz="914400" fontAlgn="base">
              <a:spcBef>
                <a:spcPct val="0"/>
              </a:spcBef>
              <a:spcAft>
                <a:spcPts val="1000"/>
              </a:spcAft>
              <a:buFont typeface="Arial" pitchFamily="34" charset="0"/>
              <a:buChar char="•"/>
            </a:pPr>
            <a:r>
              <a:rPr lang="fr-FR" sz="1000" i="1" dirty="0" smtClean="0">
                <a:latin typeface="Arial Narrow" pitchFamily="34" charset="0"/>
                <a:cs typeface="Arial" pitchFamily="34" charset="0"/>
              </a:rPr>
              <a:t> </a:t>
            </a:r>
            <a:r>
              <a:rPr lang="fr-FR" sz="1000" dirty="0" smtClean="0">
                <a:latin typeface="Arial Narrow" pitchFamily="34" charset="0"/>
                <a:cs typeface="Arial" pitchFamily="34" charset="0"/>
              </a:rPr>
              <a:t>e</a:t>
            </a:r>
            <a:r>
              <a:rPr kumimoji="0" lang="fr-FR" sz="1000" u="none" strike="noStrike" cap="none" normalizeH="0" dirty="0" smtClean="0">
                <a:ln>
                  <a:noFill/>
                </a:ln>
                <a:effectLst/>
                <a:latin typeface="Arial Narrow" pitchFamily="34" charset="0"/>
                <a:cs typeface="Arial" pitchFamily="34" charset="0"/>
              </a:rPr>
              <a:t>nsuite, présenter une difficulté absolue ou 2 difficultés graves dans les 7 actes essentiels, ou si le temps nécessaire à ces 7 activités, au besoin de surveillance ou de </a:t>
            </a:r>
            <a:r>
              <a:rPr kumimoji="0" lang="fr-FR" sz="1000" b="1" u="none" strike="noStrike" cap="none" normalizeH="0" dirty="0" smtClean="0">
                <a:ln>
                  <a:noFill/>
                </a:ln>
                <a:solidFill>
                  <a:srgbClr val="C00000"/>
                </a:solidFill>
                <a:effectLst/>
                <a:latin typeface="Arial Narrow" pitchFamily="34" charset="0"/>
                <a:cs typeface="Arial" pitchFamily="34" charset="0"/>
              </a:rPr>
              <a:t>soutien à l’autonomie </a:t>
            </a:r>
            <a:r>
              <a:rPr kumimoji="0" lang="fr-FR" sz="1000" u="none" strike="noStrike" cap="none" normalizeH="0" dirty="0" smtClean="0">
                <a:ln>
                  <a:noFill/>
                </a:ln>
                <a:effectLst/>
                <a:latin typeface="Arial Narrow" pitchFamily="34" charset="0"/>
                <a:cs typeface="Arial" pitchFamily="34" charset="0"/>
              </a:rPr>
              <a:t>atteint 45 mn par jour.</a:t>
            </a:r>
            <a:endParaRPr lang="fr-FR" sz="1000" b="1" i="1" dirty="0" smtClean="0">
              <a:solidFill>
                <a:srgbClr val="C00000"/>
              </a:solidFill>
              <a:latin typeface="Arial Narrow" pitchFamily="34" charset="0"/>
              <a:cs typeface="Arial" pitchFamily="34" charset="0"/>
            </a:endParaRPr>
          </a:p>
          <a:p>
            <a:pPr lvl="0" algn="just" defTabSz="914400" fontAlgn="base">
              <a:spcBef>
                <a:spcPct val="0"/>
              </a:spcBef>
              <a:spcAft>
                <a:spcPts val="1000"/>
              </a:spcAft>
            </a:pPr>
            <a:r>
              <a:rPr kumimoji="0" lang="fr-FR" sz="1200" b="1" i="0" u="sng" strike="noStrike" cap="none" normalizeH="0" baseline="0" dirty="0" smtClean="0">
                <a:ln>
                  <a:noFill/>
                </a:ln>
                <a:solidFill>
                  <a:srgbClr val="0070C0"/>
                </a:solidFill>
                <a:effectLst/>
                <a:latin typeface="Arial Narrow" pitchFamily="34" charset="0"/>
                <a:cs typeface="Arial" pitchFamily="34" charset="0"/>
              </a:rPr>
              <a:t>Les domaines d’aide humaine</a:t>
            </a:r>
            <a:r>
              <a:rPr kumimoji="0" lang="fr-FR" sz="1200" b="1" i="0" u="none" strike="noStrike" cap="none" normalizeH="0" baseline="0" dirty="0" smtClean="0">
                <a:ln>
                  <a:noFill/>
                </a:ln>
                <a:solidFill>
                  <a:srgbClr val="0070C0"/>
                </a:solidFill>
                <a:effectLst/>
                <a:latin typeface="Arial Narrow" pitchFamily="34" charset="0"/>
                <a:cs typeface="Arial" pitchFamily="34" charset="0"/>
              </a:rPr>
              <a:t> :</a:t>
            </a:r>
            <a:br>
              <a:rPr kumimoji="0" lang="fr-FR" sz="1200" b="1" i="0" u="none" strike="noStrike" cap="none" normalizeH="0" baseline="0" dirty="0" smtClean="0">
                <a:ln>
                  <a:noFill/>
                </a:ln>
                <a:solidFill>
                  <a:srgbClr val="0070C0"/>
                </a:solidFill>
                <a:effectLst/>
                <a:latin typeface="Arial Narrow" pitchFamily="34" charset="0"/>
                <a:cs typeface="Arial" pitchFamily="34" charset="0"/>
              </a:rPr>
            </a:br>
            <a:r>
              <a:rPr kumimoji="0" lang="fr-FR" sz="1000" b="0" i="0" u="none" strike="noStrike" cap="none" normalizeH="0" baseline="0" dirty="0" smtClean="0">
                <a:ln>
                  <a:noFill/>
                </a:ln>
                <a:solidFill>
                  <a:schemeClr val="tx1"/>
                </a:solidFill>
                <a:effectLst/>
                <a:latin typeface="Arial Narrow" pitchFamily="34" charset="0"/>
                <a:cs typeface="Arial" pitchFamily="34" charset="0"/>
              </a:rPr>
              <a:t>Les actes essentiels de l’existence ; la surveillance  régulière ; les frais     </a:t>
            </a:r>
            <a:br>
              <a:rPr kumimoji="0" lang="fr-FR" sz="1000" b="0" i="0" u="none" strike="noStrike" cap="none" normalizeH="0" baseline="0" dirty="0" smtClean="0">
                <a:ln>
                  <a:noFill/>
                </a:ln>
                <a:solidFill>
                  <a:schemeClr val="tx1"/>
                </a:solidFill>
                <a:effectLst/>
                <a:latin typeface="Arial Narrow" pitchFamily="34" charset="0"/>
                <a:cs typeface="Arial" pitchFamily="34" charset="0"/>
              </a:rPr>
            </a:br>
            <a:r>
              <a:rPr kumimoji="0" lang="fr-FR" sz="1000" b="0" i="0" u="none" strike="noStrike" cap="none" normalizeH="0" baseline="0" dirty="0" smtClean="0">
                <a:ln>
                  <a:noFill/>
                </a:ln>
                <a:solidFill>
                  <a:schemeClr val="tx1"/>
                </a:solidFill>
                <a:effectLst/>
                <a:latin typeface="Arial Narrow" pitchFamily="34" charset="0"/>
                <a:cs typeface="Arial" pitchFamily="34" charset="0"/>
              </a:rPr>
              <a:t>supplémentaires  liés  à  l’exercice </a:t>
            </a:r>
            <a:r>
              <a:rPr lang="fr-FR" sz="1000" dirty="0" smtClean="0">
                <a:latin typeface="Arial Narrow" pitchFamily="34" charset="0"/>
                <a:cs typeface="Arial" pitchFamily="34" charset="0"/>
              </a:rPr>
              <a:t>d’une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activité professionnelle ou d’une fonction   </a:t>
            </a:r>
            <a:br>
              <a:rPr kumimoji="0" lang="fr-FR" sz="1000" b="0" i="0" u="none" strike="noStrike" cap="none" normalizeH="0" baseline="0" dirty="0" smtClean="0">
                <a:ln>
                  <a:noFill/>
                </a:ln>
                <a:solidFill>
                  <a:schemeClr val="tx1"/>
                </a:solidFill>
                <a:effectLst/>
                <a:latin typeface="Arial Narrow" pitchFamily="34" charset="0"/>
                <a:cs typeface="Arial" pitchFamily="34" charset="0"/>
              </a:rPr>
            </a:br>
            <a:r>
              <a:rPr kumimoji="0" lang="fr-FR" sz="1000" b="0" i="0" u="none" strike="noStrike" cap="none" normalizeH="0" baseline="0" dirty="0" smtClean="0">
                <a:ln>
                  <a:noFill/>
                </a:ln>
                <a:solidFill>
                  <a:schemeClr val="tx1"/>
                </a:solidFill>
                <a:effectLst/>
                <a:latin typeface="Arial Narrow" pitchFamily="34" charset="0"/>
                <a:cs typeface="Arial" pitchFamily="34" charset="0"/>
              </a:rPr>
              <a:t>élective,  </a:t>
            </a:r>
            <a:r>
              <a:rPr kumimoji="0" lang="fr-FR" sz="1000" b="1" i="0" u="none" strike="noStrike" cap="none" normalizeH="0" baseline="0" dirty="0" smtClean="0">
                <a:ln>
                  <a:noFill/>
                </a:ln>
                <a:solidFill>
                  <a:schemeClr val="tx1"/>
                </a:solidFill>
                <a:effectLst/>
                <a:latin typeface="Arial Narrow" pitchFamily="34" charset="0"/>
                <a:cs typeface="Arial" pitchFamily="34" charset="0"/>
              </a:rPr>
              <a:t>l’exercice de la parentalité</a:t>
            </a:r>
            <a:r>
              <a:rPr kumimoji="0" lang="fr-FR" sz="1000" b="0" i="0" u="none" strike="noStrike" cap="none" normalizeH="0" baseline="0" dirty="0" smtClean="0">
                <a:ln>
                  <a:noFill/>
                </a:ln>
                <a:solidFill>
                  <a:srgbClr val="000099"/>
                </a:solidFill>
                <a:effectLst/>
                <a:latin typeface="Arial Narrow" pitchFamily="34" charset="0"/>
                <a:cs typeface="Arial" pitchFamily="34" charset="0"/>
              </a:rPr>
              <a:t>, </a:t>
            </a:r>
            <a:r>
              <a:rPr kumimoji="0" lang="fr-FR" sz="1000" b="1" i="0" u="none" strike="noStrike" cap="none" normalizeH="0" baseline="0" dirty="0" smtClean="0">
                <a:ln>
                  <a:noFill/>
                </a:ln>
                <a:solidFill>
                  <a:srgbClr val="C00000"/>
                </a:solidFill>
                <a:effectLst/>
                <a:latin typeface="Arial Narrow" pitchFamily="34" charset="0"/>
                <a:cs typeface="Arial" pitchFamily="34" charset="0"/>
              </a:rPr>
              <a:t>le soutien à l’autonomie (3)</a:t>
            </a:r>
            <a:endParaRPr lang="fr-FR" sz="1000" dirty="0" smtClean="0">
              <a:solidFill>
                <a:srgbClr val="000099"/>
              </a:solidFill>
              <a:latin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1200" b="1" i="0" u="sng" strike="noStrike" cap="none" normalizeH="0" baseline="0" dirty="0" smtClean="0">
                <a:ln>
                  <a:noFill/>
                </a:ln>
                <a:solidFill>
                  <a:srgbClr val="0070C0"/>
                </a:solidFill>
                <a:effectLst/>
                <a:latin typeface="Arial Narrow" pitchFamily="34" charset="0"/>
                <a:cs typeface="Arial" pitchFamily="34" charset="0"/>
              </a:rPr>
              <a:t>Les activités incluent</a:t>
            </a:r>
            <a:r>
              <a:rPr kumimoji="0" lang="fr-FR" sz="1200" b="1" i="0" u="none" strike="noStrike" cap="none" normalizeH="0" baseline="0" dirty="0" smtClean="0">
                <a:ln>
                  <a:noFill/>
                </a:ln>
                <a:solidFill>
                  <a:srgbClr val="0070C0"/>
                </a:solidFill>
                <a:effectLst/>
                <a:latin typeface="Arial Narrow" pitchFamily="34" charset="0"/>
                <a:cs typeface="Arial" pitchFamily="34" charset="0"/>
              </a:rPr>
              <a:t> :</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FF0000"/>
                </a:solidFill>
                <a:effectLst/>
                <a:latin typeface="Calibri" pitchFamily="34" charset="0"/>
                <a:cs typeface="Arial" pitchFamily="34" charset="0"/>
              </a:rPr>
              <a:t>(1)</a:t>
            </a:r>
            <a:r>
              <a:rPr kumimoji="0" lang="fr-FR" sz="1100" b="1" i="0" u="none" strike="noStrike" cap="none" normalizeH="0" dirty="0" smtClean="0">
                <a:ln>
                  <a:noFill/>
                </a:ln>
                <a:solidFill>
                  <a:srgbClr val="FF0000"/>
                </a:solidFill>
                <a:effectLst/>
                <a:latin typeface="Calibri"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Gérer</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lang="fr-FR" sz="1000" dirty="0" smtClean="0">
                <a:latin typeface="Arial Narrow" pitchFamily="34" charset="0"/>
                <a:cs typeface="Arial" pitchFamily="34" charset="0"/>
              </a:rPr>
              <a:t>son</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stress, y-compris pour  faire face  à des situations  impliquant  de   la  nouveauté  ou  de  l’imprévu  ;  gérer  les habiletés  sociales ;  maîtriser ses émotions et ses pulsions, son  agressivité   verbale  ou  physique  dans  ses  relations avec autrui,  selon les circonstances et  dans le respect  des convenances  ;   entretenir  et   maîtriser  les  relations</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avec autrui selon</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les</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circonstances</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et  dans  le   respect   des convenances   :   comme   maîtriser   ses   émotions  et  ses pulsions,   maîtriser  son  agressivité  verbale  et  physique ;  agir  de manière  indépendante  dans les relations  sociales,  et agir selon  les règles et les conventions sociales.</a:t>
            </a:r>
            <a:r>
              <a:rPr lang="fr-FR" sz="1000" dirty="0" smtClean="0">
                <a:solidFill>
                  <a:srgbClr val="000099"/>
                </a:solidFill>
                <a:latin typeface="Times New Roman" pitchFamily="18" charset="0"/>
                <a:cs typeface="Arial" pitchFamily="34" charset="0"/>
              </a:rPr>
              <a:t/>
            </a:r>
            <a:br>
              <a:rPr lang="fr-FR" sz="1000" dirty="0" smtClean="0">
                <a:solidFill>
                  <a:srgbClr val="000099"/>
                </a:solidFill>
                <a:latin typeface="Times New Roman" pitchFamily="18" charset="0"/>
                <a:cs typeface="Arial" pitchFamily="34" charset="0"/>
              </a:rPr>
            </a:br>
            <a:r>
              <a:rPr kumimoji="0" lang="fr-FR" sz="1100" b="1" i="0" u="none" strike="noStrike" cap="none" normalizeH="0" baseline="0" dirty="0" smtClean="0">
                <a:ln>
                  <a:noFill/>
                </a:ln>
                <a:solidFill>
                  <a:srgbClr val="FF0000"/>
                </a:solidFill>
                <a:effectLst/>
                <a:cs typeface="Arial" pitchFamily="34" charset="0"/>
              </a:rPr>
              <a:t>(2)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Effectuer   des   tâches  multiples   ;   les  mener  à   terme  ; entreprendre  de  manière indépendante ou en groupe ;  les réaliser   dans   des délais</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contraints  ou  dans   l’urgence,  incluant  anticiper,  planifier,  exécuter et  vérifier des tâches,    </a:t>
            </a:r>
            <a:br>
              <a:rPr kumimoji="0" lang="fr-FR" sz="1000" b="0" i="0" u="none" strike="noStrike" cap="none" normalizeH="0" baseline="0" dirty="0" smtClean="0">
                <a:ln>
                  <a:noFill/>
                </a:ln>
                <a:solidFill>
                  <a:schemeClr val="tx1"/>
                </a:solidFill>
                <a:effectLst/>
                <a:latin typeface="Arial Narrow" pitchFamily="34" charset="0"/>
                <a:cs typeface="Arial" pitchFamily="34" charset="0"/>
              </a:rPr>
            </a:br>
            <a:r>
              <a:rPr kumimoji="0" lang="fr-FR" sz="1000" b="0" i="0" u="none" strike="noStrike" cap="none" normalizeH="0" baseline="0" dirty="0" smtClean="0">
                <a:ln>
                  <a:noFill/>
                </a:ln>
                <a:solidFill>
                  <a:schemeClr val="tx1"/>
                </a:solidFill>
                <a:effectLst/>
                <a:latin typeface="Arial Narrow" pitchFamily="34" charset="0"/>
                <a:cs typeface="Arial" pitchFamily="34" charset="0"/>
              </a:rPr>
              <a:t>acquérir  un  savoir  faire,  gérer  son  temps,  résoudre</a:t>
            </a:r>
            <a:r>
              <a:rPr kumimoji="0" lang="fr-FR" sz="1000" b="0" i="0" u="none" strike="noStrike" cap="none" normalizeH="0" dirty="0" smtClean="0">
                <a:ln>
                  <a:noFill/>
                </a:ln>
                <a:solidFill>
                  <a:schemeClr val="tx1"/>
                </a:solidFill>
                <a:effectLst/>
                <a:latin typeface="Arial Narrow" pitchFamily="34" charset="0"/>
                <a:cs typeface="Arial" pitchFamily="34" charset="0"/>
              </a:rPr>
              <a:t> </a:t>
            </a:r>
            <a:r>
              <a:rPr kumimoji="0" lang="fr-FR" sz="1000" b="0" i="0" u="none" strike="noStrike" cap="none" normalizeH="0" baseline="0" dirty="0" smtClean="0">
                <a:ln>
                  <a:noFill/>
                </a:ln>
                <a:solidFill>
                  <a:schemeClr val="tx1"/>
                </a:solidFill>
                <a:effectLst/>
                <a:latin typeface="Arial Narrow" pitchFamily="34" charset="0"/>
                <a:cs typeface="Arial" pitchFamily="34" charset="0"/>
              </a:rPr>
              <a:t>des problèmes. </a:t>
            </a:r>
            <a:r>
              <a:rPr lang="fr-FR" sz="1000" dirty="0" smtClean="0">
                <a:solidFill>
                  <a:srgbClr val="000099"/>
                </a:solidFill>
                <a:latin typeface="Arial Narrow" pitchFamily="34" charset="0"/>
                <a:cs typeface="Arial" pitchFamily="34" charset="0"/>
              </a:rPr>
              <a:t/>
            </a:r>
            <a:br>
              <a:rPr lang="fr-FR" sz="1000" dirty="0" smtClean="0">
                <a:solidFill>
                  <a:srgbClr val="000099"/>
                </a:solidFill>
                <a:latin typeface="Arial Narrow" pitchFamily="34" charset="0"/>
                <a:cs typeface="Arial" pitchFamily="34" charset="0"/>
              </a:rPr>
            </a:br>
            <a:r>
              <a:rPr kumimoji="0" lang="fr-FR" sz="1100" b="1" i="0" u="none" strike="noStrike" cap="none" normalizeH="0" baseline="0" dirty="0" smtClean="0">
                <a:ln>
                  <a:noFill/>
                </a:ln>
                <a:solidFill>
                  <a:srgbClr val="FF0000"/>
                </a:solidFill>
                <a:effectLst/>
                <a:cs typeface="Arial" pitchFamily="34" charset="0"/>
              </a:rPr>
              <a:t>(3) </a:t>
            </a:r>
            <a:r>
              <a:rPr kumimoji="0" lang="fr-FR" sz="1000" i="0" u="none" strike="noStrike" cap="none" normalizeH="0" baseline="0" dirty="0" smtClean="0">
                <a:ln>
                  <a:noFill/>
                </a:ln>
                <a:effectLst/>
                <a:latin typeface="Arial Narrow" pitchFamily="34" charset="0"/>
                <a:cs typeface="Arial" pitchFamily="34" charset="0"/>
              </a:rPr>
              <a:t>Se</a:t>
            </a:r>
            <a:r>
              <a:rPr kumimoji="0" lang="fr-FR" sz="1000" i="0" u="none" strike="noStrike" cap="none" normalizeH="0" dirty="0" smtClean="0">
                <a:ln>
                  <a:noFill/>
                </a:ln>
                <a:effectLst/>
                <a:latin typeface="Arial Narrow" pitchFamily="34" charset="0"/>
                <a:cs typeface="Arial" pitchFamily="34" charset="0"/>
              </a:rPr>
              <a:t>  déplacer  d’un endroit  à  un autre, </a:t>
            </a:r>
            <a:r>
              <a:rPr kumimoji="0" lang="fr-FR" sz="1000" b="1" i="0" u="none" strike="noStrike" cap="none" normalizeH="0" dirty="0" smtClean="0">
                <a:ln>
                  <a:noFill/>
                </a:ln>
                <a:solidFill>
                  <a:srgbClr val="C00000"/>
                </a:solidFill>
                <a:effectLst/>
                <a:latin typeface="Arial Narrow" pitchFamily="34" charset="0"/>
                <a:cs typeface="Arial" pitchFamily="34" charset="0"/>
              </a:rPr>
              <a:t>utiliser un moyen de transport</a:t>
            </a:r>
            <a:r>
              <a:rPr lang="fr-FR" sz="1000" dirty="0" smtClean="0">
                <a:latin typeface="Arial Narrow" pitchFamily="34" charset="0"/>
                <a:cs typeface="Arial" pitchFamily="34" charset="0"/>
              </a:rPr>
              <a:t> (= difficulté grave).</a:t>
            </a:r>
          </a:p>
        </p:txBody>
      </p:sp>
      <p:graphicFrame>
        <p:nvGraphicFramePr>
          <p:cNvPr id="2" name="Tableau 1"/>
          <p:cNvGraphicFramePr>
            <a:graphicFrameLocks noGrp="1"/>
          </p:cNvGraphicFramePr>
          <p:nvPr/>
        </p:nvGraphicFramePr>
        <p:xfrm>
          <a:off x="180231" y="2106340"/>
          <a:ext cx="5112567" cy="6023288"/>
        </p:xfrm>
        <a:graphic>
          <a:graphicData uri="http://schemas.openxmlformats.org/drawingml/2006/table">
            <a:tbl>
              <a:tblPr/>
              <a:tblGrid>
                <a:gridCol w="1368152"/>
                <a:gridCol w="1886016"/>
                <a:gridCol w="1858399"/>
              </a:tblGrid>
              <a:tr h="576064">
                <a:tc>
                  <a:txBody>
                    <a:bodyPr/>
                    <a:lstStyle/>
                    <a:p>
                      <a:pPr algn="ctr">
                        <a:lnSpc>
                          <a:spcPct val="115000"/>
                        </a:lnSpc>
                        <a:spcAft>
                          <a:spcPts val="0"/>
                        </a:spcAft>
                      </a:pPr>
                      <a:endParaRPr lang="fr-FR" sz="600" dirty="0">
                        <a:latin typeface="Calibri"/>
                        <a:ea typeface="Calibri"/>
                        <a:cs typeface="Times New Roman"/>
                      </a:endParaRPr>
                    </a:p>
                    <a:p>
                      <a:pPr algn="ctr">
                        <a:lnSpc>
                          <a:spcPct val="115000"/>
                        </a:lnSpc>
                        <a:spcAft>
                          <a:spcPts val="0"/>
                        </a:spcAft>
                      </a:pPr>
                      <a:r>
                        <a:rPr lang="fr-FR" sz="1000" b="1" dirty="0">
                          <a:latin typeface="Arial Narrow" pitchFamily="34" charset="0"/>
                          <a:ea typeface="Calibri"/>
                          <a:cs typeface="Times New Roman"/>
                        </a:rPr>
                        <a:t>DOMAINE</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tabLst>
                          <a:tab pos="752475" algn="l"/>
                          <a:tab pos="1056005" algn="ctr"/>
                        </a:tabLst>
                      </a:pPr>
                      <a:r>
                        <a:rPr lang="fr-FR" sz="1000" b="1" dirty="0">
                          <a:latin typeface="Arial Narrow" pitchFamily="34" charset="0"/>
                          <a:ea typeface="Calibri"/>
                          <a:cs typeface="Times New Roman"/>
                        </a:rPr>
                        <a:t>ACTIVITES PRISES EN COMPTE</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POUR </a:t>
                      </a:r>
                      <a:r>
                        <a:rPr lang="fr-FR" sz="1000" b="1" dirty="0" smtClean="0">
                          <a:latin typeface="Arial Narrow" pitchFamily="34" charset="0"/>
                          <a:ea typeface="Calibri"/>
                          <a:cs typeface="Times New Roman"/>
                        </a:rPr>
                        <a:t>L’ELIGIBILITE </a:t>
                      </a:r>
                      <a:r>
                        <a:rPr lang="fr-FR" sz="1000" b="1" dirty="0">
                          <a:latin typeface="Arial Narrow" pitchFamily="34" charset="0"/>
                          <a:ea typeface="Calibri"/>
                          <a:cs typeface="Times New Roman"/>
                        </a:rPr>
                        <a:t>GENERALE</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A LA PCH</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tabLst>
                          <a:tab pos="752475" algn="l"/>
                          <a:tab pos="1056005" algn="ctr"/>
                        </a:tabLst>
                      </a:pPr>
                      <a:r>
                        <a:rPr lang="fr-FR" sz="1000" b="1" dirty="0">
                          <a:latin typeface="Arial Narrow" pitchFamily="34" charset="0"/>
                          <a:ea typeface="Calibri"/>
                          <a:cs typeface="Times New Roman"/>
                        </a:rPr>
                        <a:t>ACTES </a:t>
                      </a:r>
                      <a:r>
                        <a:rPr lang="fr-FR" sz="1000" b="1" dirty="0" smtClean="0">
                          <a:latin typeface="Arial Narrow" pitchFamily="34" charset="0"/>
                          <a:ea typeface="Calibri"/>
                          <a:cs typeface="Times New Roman"/>
                        </a:rPr>
                        <a:t>ESSENTIELS </a:t>
                      </a:r>
                      <a:r>
                        <a:rPr lang="fr-FR" sz="1000" b="1" dirty="0">
                          <a:latin typeface="Arial Narrow" pitchFamily="34" charset="0"/>
                          <a:ea typeface="Calibri"/>
                          <a:cs typeface="Times New Roman"/>
                        </a:rPr>
                        <a:t>PRIS </a:t>
                      </a:r>
                      <a:r>
                        <a:rPr lang="fr-FR" sz="1000" b="1" dirty="0" smtClean="0">
                          <a:latin typeface="Arial Narrow" pitchFamily="34" charset="0"/>
                          <a:ea typeface="Calibri"/>
                          <a:cs typeface="Times New Roman"/>
                        </a:rPr>
                        <a:t>ENCOMPTE</a:t>
                      </a:r>
                      <a:r>
                        <a:rPr lang="fr-FR" sz="1000" b="1" baseline="0" dirty="0">
                          <a:latin typeface="Arial Narrow" pitchFamily="34" charset="0"/>
                          <a:ea typeface="Calibri"/>
                          <a:cs typeface="Times New Roman"/>
                        </a:rPr>
                        <a:t> </a:t>
                      </a:r>
                      <a:r>
                        <a:rPr lang="fr-FR" sz="1000" b="1" dirty="0" smtClean="0">
                          <a:latin typeface="Arial Narrow" pitchFamily="34" charset="0"/>
                          <a:ea typeface="Calibri"/>
                          <a:cs typeface="Times New Roman"/>
                        </a:rPr>
                        <a:t>POUR L’ACCES </a:t>
                      </a:r>
                      <a:br>
                        <a:rPr lang="fr-FR" sz="1000" b="1" dirty="0" smtClean="0">
                          <a:latin typeface="Arial Narrow" pitchFamily="34" charset="0"/>
                          <a:ea typeface="Calibri"/>
                          <a:cs typeface="Times New Roman"/>
                        </a:rPr>
                      </a:br>
                      <a:r>
                        <a:rPr lang="fr-FR" sz="1000" b="1" dirty="0" smtClean="0">
                          <a:latin typeface="Arial Narrow" pitchFamily="34" charset="0"/>
                          <a:ea typeface="Calibri"/>
                          <a:cs typeface="Times New Roman"/>
                        </a:rPr>
                        <a:t>AUX AIDES </a:t>
                      </a:r>
                      <a:r>
                        <a:rPr lang="fr-FR" sz="1000" b="1" dirty="0">
                          <a:latin typeface="Arial Narrow" pitchFamily="34" charset="0"/>
                          <a:ea typeface="Calibri"/>
                          <a:cs typeface="Times New Roman"/>
                        </a:rPr>
                        <a:t>HUMAINES </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118504">
                <a:tc>
                  <a:txBody>
                    <a:bodyPr/>
                    <a:lstStyle/>
                    <a:p>
                      <a:pPr algn="l">
                        <a:lnSpc>
                          <a:spcPct val="115000"/>
                        </a:lnSpc>
                        <a:spcAft>
                          <a:spcPts val="0"/>
                        </a:spcAft>
                      </a:pPr>
                      <a:endParaRPr lang="fr-FR" sz="600" dirty="0">
                        <a:latin typeface="Calibri"/>
                        <a:ea typeface="Calibri"/>
                        <a:cs typeface="Times New Roman"/>
                      </a:endParaRPr>
                    </a:p>
                    <a:p>
                      <a:pPr algn="ctr">
                        <a:lnSpc>
                          <a:spcPct val="115000"/>
                        </a:lnSpc>
                        <a:spcAft>
                          <a:spcPts val="0"/>
                        </a:spcAft>
                      </a:pPr>
                      <a:r>
                        <a:rPr lang="fr-FR" sz="1000" b="1" dirty="0">
                          <a:latin typeface="Arial Narrow" pitchFamily="34" charset="0"/>
                          <a:ea typeface="Calibri"/>
                          <a:cs typeface="Times New Roman"/>
                        </a:rPr>
                        <a:t>TACHES ET </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EXIGENCES GENERALES,</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RELATION AVEC AUTRUI</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lnSpc>
                          <a:spcPct val="115000"/>
                        </a:lnSpc>
                        <a:spcAft>
                          <a:spcPts val="0"/>
                        </a:spcAft>
                      </a:pPr>
                      <a:r>
                        <a:rPr lang="fr-FR" sz="1000" b="1" dirty="0">
                          <a:solidFill>
                            <a:srgbClr val="C00000"/>
                          </a:solidFill>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1</a:t>
                      </a:r>
                      <a:r>
                        <a:rPr lang="fr-FR" sz="1000" dirty="0">
                          <a:latin typeface="Arial Narrow" pitchFamily="34" charset="0"/>
                          <a:ea typeface="Calibri"/>
                          <a:cs typeface="Times New Roman"/>
                        </a:rPr>
                        <a:t> S’orienter dans l’espace</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2</a:t>
                      </a:r>
                      <a:r>
                        <a:rPr lang="fr-FR" sz="1000" dirty="0">
                          <a:latin typeface="Arial Narrow" pitchFamily="34" charset="0"/>
                          <a:ea typeface="Calibri"/>
                          <a:cs typeface="Times New Roman"/>
                        </a:rPr>
                        <a:t> S’orienter dans le temps</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3</a:t>
                      </a:r>
                      <a:r>
                        <a:rPr lang="fr-FR" sz="1000" dirty="0">
                          <a:latin typeface="Arial Narrow" pitchFamily="34" charset="0"/>
                          <a:ea typeface="Calibri"/>
                          <a:cs typeface="Times New Roman"/>
                        </a:rPr>
                        <a:t> Gérer sa sécurité</a:t>
                      </a:r>
                      <a:br>
                        <a:rPr lang="fr-FR" sz="1000" dirty="0">
                          <a:latin typeface="Arial Narrow" pitchFamily="34" charset="0"/>
                          <a:ea typeface="Calibri"/>
                          <a:cs typeface="Times New Roman"/>
                        </a:rPr>
                      </a:br>
                      <a:r>
                        <a:rPr lang="fr-FR" sz="1000" b="1" dirty="0">
                          <a:solidFill>
                            <a:srgbClr val="C00000"/>
                          </a:solidFill>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4</a:t>
                      </a:r>
                      <a:r>
                        <a:rPr lang="fr-FR" sz="1000" b="1" dirty="0">
                          <a:solidFill>
                            <a:srgbClr val="C00000"/>
                          </a:solidFill>
                          <a:latin typeface="Arial Narrow" pitchFamily="34" charset="0"/>
                          <a:ea typeface="Calibri"/>
                          <a:cs typeface="Times New Roman"/>
                        </a:rPr>
                        <a:t> Maitriser son comportement</a:t>
                      </a:r>
                      <a:r>
                        <a:rPr lang="fr-FR" sz="1000" dirty="0">
                          <a:solidFill>
                            <a:srgbClr val="C00000"/>
                          </a:solidFill>
                          <a:latin typeface="Arial Narrow" pitchFamily="34" charset="0"/>
                          <a:ea typeface="Calibri"/>
                          <a:cs typeface="Times New Roman"/>
                        </a:rPr>
                        <a:t>  </a:t>
                      </a:r>
                      <a:r>
                        <a:rPr lang="fr-FR" sz="1000" b="1" dirty="0">
                          <a:solidFill>
                            <a:srgbClr val="C00000"/>
                          </a:solidFill>
                          <a:latin typeface="Arial Narrow" pitchFamily="34" charset="0"/>
                          <a:ea typeface="Calibri"/>
                          <a:cs typeface="Times New Roman"/>
                        </a:rPr>
                        <a:t>(1)</a:t>
                      </a:r>
                      <a:r>
                        <a:rPr lang="fr-FR" sz="1000" dirty="0">
                          <a:latin typeface="Arial Narrow" pitchFamily="34" charset="0"/>
                          <a:ea typeface="Calibri"/>
                          <a:cs typeface="Times New Roman"/>
                        </a:rPr>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5</a:t>
                      </a:r>
                      <a:r>
                        <a:rPr lang="fr-FR" sz="1000" dirty="0">
                          <a:latin typeface="Arial Narrow" pitchFamily="34" charset="0"/>
                          <a:ea typeface="Calibri"/>
                          <a:cs typeface="Times New Roman"/>
                        </a:rPr>
                        <a:t> </a:t>
                      </a:r>
                      <a:r>
                        <a:rPr lang="fr-FR" sz="1000" b="1" dirty="0">
                          <a:solidFill>
                            <a:srgbClr val="C00000"/>
                          </a:solidFill>
                          <a:latin typeface="Arial Narrow" pitchFamily="34" charset="0"/>
                          <a:ea typeface="Calibri"/>
                          <a:cs typeface="Times New Roman"/>
                        </a:rPr>
                        <a:t>Entreprendre des tâches      </a:t>
                      </a:r>
                      <a:br>
                        <a:rPr lang="fr-FR" sz="1000" b="1" dirty="0">
                          <a:solidFill>
                            <a:srgbClr val="C00000"/>
                          </a:solidFill>
                          <a:latin typeface="Arial Narrow" pitchFamily="34" charset="0"/>
                          <a:ea typeface="Calibri"/>
                          <a:cs typeface="Times New Roman"/>
                        </a:rPr>
                      </a:br>
                      <a:r>
                        <a:rPr lang="fr-FR" sz="1000" b="1" dirty="0">
                          <a:solidFill>
                            <a:srgbClr val="C00000"/>
                          </a:solidFill>
                          <a:latin typeface="Arial Narrow" pitchFamily="34" charset="0"/>
                          <a:ea typeface="Calibri"/>
                          <a:cs typeface="Times New Roman"/>
                        </a:rPr>
                        <a:t>     multiples  (2)</a:t>
                      </a:r>
                      <a:endParaRPr lang="fr-FR" sz="1000" dirty="0">
                        <a:latin typeface="Arial Narrow" pitchFamily="34" charset="0"/>
                        <a:ea typeface="Calibri"/>
                        <a:cs typeface="Times New Roman"/>
                      </a:endParaRP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fr-FR" sz="600" dirty="0">
                        <a:latin typeface="Calibri"/>
                        <a:ea typeface="Calibri"/>
                        <a:cs typeface="Times New Roman"/>
                      </a:endParaRPr>
                    </a:p>
                    <a:p>
                      <a:pPr algn="l">
                        <a:lnSpc>
                          <a:spcPct val="115000"/>
                        </a:lnSpc>
                        <a:spcAft>
                          <a:spcPts val="0"/>
                        </a:spcAft>
                      </a:pPr>
                      <a:endParaRPr lang="fr-FR" sz="1000" dirty="0" smtClean="0">
                        <a:latin typeface="Arial Narrow" pitchFamily="34" charset="0"/>
                        <a:ea typeface="Calibri"/>
                        <a:cs typeface="Times New Roman"/>
                      </a:endParaRPr>
                    </a:p>
                    <a:p>
                      <a:pPr algn="l">
                        <a:lnSpc>
                          <a:spcPct val="115000"/>
                        </a:lnSpc>
                        <a:spcAft>
                          <a:spcPts val="0"/>
                        </a:spcAft>
                      </a:pPr>
                      <a:endParaRPr lang="fr-FR" sz="1000" dirty="0" smtClean="0">
                        <a:latin typeface="Arial Narrow" pitchFamily="34" charset="0"/>
                        <a:ea typeface="Calibri"/>
                        <a:cs typeface="Times New Roman"/>
                      </a:endParaRPr>
                    </a:p>
                    <a:p>
                      <a:pPr algn="l">
                        <a:lnSpc>
                          <a:spcPct val="115000"/>
                        </a:lnSpc>
                        <a:spcAft>
                          <a:spcPts val="0"/>
                        </a:spcAft>
                      </a:pPr>
                      <a:r>
                        <a:rPr lang="fr-FR" sz="1000" b="1" dirty="0" smtClean="0">
                          <a:solidFill>
                            <a:srgbClr val="C00000"/>
                          </a:solidFill>
                          <a:latin typeface="Arial Narrow" pitchFamily="34" charset="0"/>
                          <a:ea typeface="Calibri"/>
                          <a:cs typeface="Times New Roman"/>
                        </a:rPr>
                        <a:t>Maîtrise </a:t>
                      </a:r>
                      <a:r>
                        <a:rPr lang="fr-FR" sz="1000" b="1" dirty="0">
                          <a:solidFill>
                            <a:srgbClr val="C00000"/>
                          </a:solidFill>
                          <a:latin typeface="Arial Narrow" pitchFamily="34" charset="0"/>
                          <a:ea typeface="Calibri"/>
                          <a:cs typeface="Times New Roman"/>
                        </a:rPr>
                        <a:t>du comportement</a:t>
                      </a:r>
                      <a:br>
                        <a:rPr lang="fr-FR" sz="1000" b="1" dirty="0">
                          <a:solidFill>
                            <a:srgbClr val="C00000"/>
                          </a:solidFill>
                          <a:latin typeface="Arial Narrow" pitchFamily="34" charset="0"/>
                          <a:ea typeface="Calibri"/>
                          <a:cs typeface="Times New Roman"/>
                        </a:rPr>
                      </a:br>
                      <a:r>
                        <a:rPr lang="fr-FR" sz="1000" b="1" dirty="0">
                          <a:solidFill>
                            <a:srgbClr val="C00000"/>
                          </a:solidFill>
                          <a:latin typeface="Arial Narrow" pitchFamily="34" charset="0"/>
                          <a:ea typeface="Calibri"/>
                          <a:cs typeface="Times New Roman"/>
                        </a:rPr>
                        <a:t>Réalisation de tâches multiples</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856">
                <a:tc>
                  <a:txBody>
                    <a:bodyPr/>
                    <a:lstStyle/>
                    <a:p>
                      <a:pPr algn="l">
                        <a:lnSpc>
                          <a:spcPct val="115000"/>
                        </a:lnSpc>
                        <a:spcAft>
                          <a:spcPts val="0"/>
                        </a:spcAft>
                      </a:pPr>
                      <a:r>
                        <a:rPr lang="fr-FR" sz="600" dirty="0">
                          <a:latin typeface="Calibri"/>
                          <a:ea typeface="Calibri"/>
                          <a:cs typeface="Times New Roman"/>
                        </a:rPr>
                        <a:t>         </a:t>
                      </a: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r>
                        <a:rPr lang="fr-FR" sz="1000" b="1" dirty="0" smtClean="0">
                          <a:latin typeface="Arial Narrow" pitchFamily="34" charset="0"/>
                          <a:ea typeface="Calibri"/>
                          <a:cs typeface="Times New Roman"/>
                        </a:rPr>
                        <a:t>MOBILITE</a:t>
                      </a:r>
                      <a:r>
                        <a:rPr lang="fr-FR" sz="1000" b="1" dirty="0">
                          <a:latin typeface="Arial Narrow" pitchFamily="34" charset="0"/>
                          <a:ea typeface="Calibri"/>
                          <a:cs typeface="Times New Roman"/>
                        </a:rPr>
                        <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MANIPULATION</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lnSpc>
                          <a:spcPct val="115000"/>
                        </a:lnSpc>
                        <a:spcAft>
                          <a:spcPts val="0"/>
                        </a:spcAft>
                      </a:pPr>
                      <a:r>
                        <a:rPr lang="fr-FR" sz="1000" b="1" dirty="0">
                          <a:solidFill>
                            <a:srgbClr val="C00000"/>
                          </a:solidFill>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6</a:t>
                      </a:r>
                      <a:r>
                        <a:rPr lang="fr-FR" sz="1000" dirty="0">
                          <a:latin typeface="Arial Narrow" pitchFamily="34" charset="0"/>
                          <a:ea typeface="Calibri"/>
                          <a:cs typeface="Times New Roman"/>
                        </a:rPr>
                        <a:t> Se mettre debout</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a:t>
                      </a:r>
                      <a:r>
                        <a:rPr lang="fr-FR" sz="1000" b="1" dirty="0">
                          <a:solidFill>
                            <a:srgbClr val="C00000"/>
                          </a:solidFill>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7</a:t>
                      </a:r>
                      <a:r>
                        <a:rPr lang="fr-FR" sz="1000" dirty="0">
                          <a:latin typeface="Arial Narrow" pitchFamily="34" charset="0"/>
                          <a:ea typeface="Calibri"/>
                          <a:cs typeface="Times New Roman"/>
                        </a:rPr>
                        <a:t> Faire ses transferts</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8</a:t>
                      </a:r>
                      <a:r>
                        <a:rPr lang="fr-FR" sz="1000" dirty="0">
                          <a:latin typeface="Arial Narrow" pitchFamily="34" charset="0"/>
                          <a:ea typeface="Calibri"/>
                          <a:cs typeface="Times New Roman"/>
                        </a:rPr>
                        <a:t> </a:t>
                      </a:r>
                      <a:r>
                        <a:rPr lang="fr-FR" sz="1000" dirty="0" smtClean="0">
                          <a:latin typeface="Arial Narrow" pitchFamily="34" charset="0"/>
                          <a:ea typeface="Calibri"/>
                          <a:cs typeface="Times New Roman"/>
                        </a:rPr>
                        <a:t>Marcher </a:t>
                      </a:r>
                      <a:r>
                        <a:rPr lang="fr-FR" sz="1000" dirty="0">
                          <a:latin typeface="Arial Narrow" pitchFamily="34" charset="0"/>
                          <a:ea typeface="Calibri"/>
                          <a:cs typeface="Times New Roman"/>
                        </a:rPr>
                        <a:t/>
                      </a:r>
                      <a:br>
                        <a:rPr lang="fr-FR" sz="1000" dirty="0">
                          <a:latin typeface="Arial Narrow" pitchFamily="34" charset="0"/>
                          <a:ea typeface="Calibri"/>
                          <a:cs typeface="Times New Roman"/>
                        </a:rPr>
                      </a:br>
                      <a:r>
                        <a:rPr lang="fr-FR" sz="1000" b="1" dirty="0">
                          <a:solidFill>
                            <a:srgbClr val="C00000"/>
                          </a:solidFill>
                          <a:latin typeface="Arial Narrow" pitchFamily="34" charset="0"/>
                          <a:ea typeface="Calibri"/>
                          <a:cs typeface="Times New Roman"/>
                        </a:rPr>
                        <a:t>  </a:t>
                      </a:r>
                      <a:r>
                        <a:rPr lang="fr-FR" sz="1000" b="1" dirty="0">
                          <a:solidFill>
                            <a:srgbClr val="003300"/>
                          </a:solidFill>
                          <a:latin typeface="Arial Narrow" pitchFamily="34" charset="0"/>
                          <a:ea typeface="Calibri"/>
                          <a:cs typeface="Times New Roman"/>
                        </a:rPr>
                        <a:t>9</a:t>
                      </a:r>
                      <a:r>
                        <a:rPr lang="fr-FR" sz="1000" dirty="0">
                          <a:latin typeface="Arial Narrow" pitchFamily="34" charset="0"/>
                          <a:ea typeface="Calibri"/>
                          <a:cs typeface="Times New Roman"/>
                        </a:rPr>
                        <a:t> </a:t>
                      </a:r>
                      <a:r>
                        <a:rPr lang="fr-FR" sz="1000" b="1" dirty="0" smtClean="0">
                          <a:solidFill>
                            <a:srgbClr val="C00000"/>
                          </a:solidFill>
                          <a:latin typeface="Arial Narrow" pitchFamily="34" charset="0"/>
                          <a:ea typeface="Calibri"/>
                          <a:cs typeface="Times New Roman"/>
                        </a:rPr>
                        <a:t>Se</a:t>
                      </a:r>
                      <a:r>
                        <a:rPr lang="fr-FR" sz="1000" b="1" baseline="0" dirty="0" smtClean="0">
                          <a:solidFill>
                            <a:srgbClr val="C00000"/>
                          </a:solidFill>
                          <a:latin typeface="Arial Narrow" pitchFamily="34" charset="0"/>
                          <a:ea typeface="Calibri"/>
                          <a:cs typeface="Times New Roman"/>
                        </a:rPr>
                        <a:t> déplacer dans le logement, à </a:t>
                      </a:r>
                      <a:br>
                        <a:rPr lang="fr-FR" sz="1000" b="1" baseline="0" dirty="0" smtClean="0">
                          <a:solidFill>
                            <a:srgbClr val="C00000"/>
                          </a:solidFill>
                          <a:latin typeface="Arial Narrow" pitchFamily="34" charset="0"/>
                          <a:ea typeface="Calibri"/>
                          <a:cs typeface="Times New Roman"/>
                        </a:rPr>
                      </a:br>
                      <a:r>
                        <a:rPr lang="fr-FR" sz="1000" b="1" baseline="0" dirty="0" smtClean="0">
                          <a:solidFill>
                            <a:srgbClr val="C00000"/>
                          </a:solidFill>
                          <a:latin typeface="Arial Narrow" pitchFamily="34" charset="0"/>
                          <a:ea typeface="Calibri"/>
                          <a:cs typeface="Times New Roman"/>
                        </a:rPr>
                        <a:t>      l’extérieur </a:t>
                      </a:r>
                      <a:r>
                        <a:rPr lang="fr-FR" sz="1000" b="1" i="0" baseline="0" dirty="0" smtClean="0">
                          <a:solidFill>
                            <a:schemeClr val="tx2"/>
                          </a:solidFill>
                          <a:latin typeface="Arial Narrow" pitchFamily="34" charset="0"/>
                          <a:ea typeface="Calibri"/>
                          <a:cs typeface="Times New Roman"/>
                        </a:rPr>
                        <a:t>(a) </a:t>
                      </a:r>
                      <a:r>
                        <a:rPr lang="fr-FR" sz="1000" b="0" i="0" baseline="0" dirty="0" smtClean="0">
                          <a:solidFill>
                            <a:schemeClr val="tx1"/>
                          </a:solidFill>
                          <a:latin typeface="Arial Narrow" pitchFamily="34" charset="0"/>
                          <a:ea typeface="Calibri"/>
                          <a:cs typeface="Times New Roman"/>
                        </a:rPr>
                        <a:t>et</a:t>
                      </a:r>
                      <a:r>
                        <a:rPr lang="fr-FR" sz="1000" b="1" i="0" baseline="0" dirty="0" smtClean="0">
                          <a:solidFill>
                            <a:schemeClr val="tx2"/>
                          </a:solidFill>
                          <a:latin typeface="Arial Narrow" pitchFamily="34" charset="0"/>
                          <a:ea typeface="Calibri"/>
                          <a:cs typeface="Times New Roman"/>
                        </a:rPr>
                        <a:t> </a:t>
                      </a:r>
                      <a:r>
                        <a:rPr lang="fr-FR" sz="1000" b="1" i="0" baseline="0" dirty="0" smtClean="0">
                          <a:solidFill>
                            <a:srgbClr val="C00000"/>
                          </a:solidFill>
                          <a:latin typeface="Arial Narrow" pitchFamily="34" charset="0"/>
                          <a:ea typeface="Calibri"/>
                          <a:cs typeface="Times New Roman"/>
                        </a:rPr>
                        <a:t>(3)</a:t>
                      </a:r>
                      <a:r>
                        <a:rPr lang="fr-FR" sz="1000" baseline="0" dirty="0" smtClean="0">
                          <a:latin typeface="Arial Narrow" pitchFamily="34" charset="0"/>
                          <a:ea typeface="Calibri"/>
                          <a:cs typeface="Times New Roman"/>
                        </a:rPr>
                        <a:t/>
                      </a:r>
                      <a:br>
                        <a:rPr lang="fr-FR" sz="1000" baseline="0" dirty="0" smtClean="0">
                          <a:latin typeface="Arial Narrow" pitchFamily="34" charset="0"/>
                          <a:ea typeface="Calibri"/>
                          <a:cs typeface="Times New Roman"/>
                        </a:rPr>
                      </a:br>
                      <a:r>
                        <a:rPr lang="fr-FR" sz="1000" b="1" dirty="0" smtClean="0">
                          <a:solidFill>
                            <a:srgbClr val="003300"/>
                          </a:solidFill>
                          <a:latin typeface="Arial Narrow" pitchFamily="34" charset="0"/>
                          <a:ea typeface="Calibri"/>
                          <a:cs typeface="Times New Roman"/>
                        </a:rPr>
                        <a:t>10</a:t>
                      </a:r>
                      <a:r>
                        <a:rPr lang="fr-FR" sz="1000" b="1" dirty="0" smtClean="0">
                          <a:solidFill>
                            <a:srgbClr val="C00000"/>
                          </a:solidFill>
                          <a:latin typeface="Arial Narrow" pitchFamily="34" charset="0"/>
                          <a:ea typeface="Calibri"/>
                          <a:cs typeface="Times New Roman"/>
                        </a:rPr>
                        <a:t> </a:t>
                      </a:r>
                      <a:r>
                        <a:rPr lang="fr-FR" sz="1000" dirty="0">
                          <a:latin typeface="Arial Narrow" pitchFamily="34" charset="0"/>
                          <a:ea typeface="Calibri"/>
                          <a:cs typeface="Times New Roman"/>
                        </a:rPr>
                        <a:t>Avoir la préhension de la main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dominante</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11</a:t>
                      </a:r>
                      <a:r>
                        <a:rPr lang="fr-FR" sz="1000" dirty="0">
                          <a:latin typeface="Arial Narrow" pitchFamily="34" charset="0"/>
                          <a:ea typeface="Calibri"/>
                          <a:cs typeface="Times New Roman"/>
                        </a:rPr>
                        <a:t> Avoir la préhension de la main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non dominante</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12</a:t>
                      </a:r>
                      <a:r>
                        <a:rPr lang="fr-FR" sz="1000" dirty="0">
                          <a:latin typeface="Arial Narrow" pitchFamily="34" charset="0"/>
                          <a:ea typeface="Calibri"/>
                          <a:cs typeface="Times New Roman"/>
                        </a:rPr>
                        <a:t> Avoir des activités de </a:t>
                      </a:r>
                      <a:r>
                        <a:rPr lang="fr-FR" sz="1000" dirty="0" smtClean="0">
                          <a:latin typeface="Arial Narrow" pitchFamily="34" charset="0"/>
                          <a:ea typeface="Calibri"/>
                          <a:cs typeface="Times New Roman"/>
                        </a:rPr>
                        <a:t>motricité fine </a:t>
                      </a:r>
                      <a:endParaRPr lang="fr-FR" sz="1000" dirty="0">
                        <a:latin typeface="Arial Narrow" pitchFamily="34" charset="0"/>
                        <a:ea typeface="Calibri"/>
                        <a:cs typeface="Times New Roman"/>
                      </a:endParaRP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fr-FR" sz="1000" b="1" dirty="0" smtClean="0">
                        <a:solidFill>
                          <a:srgbClr val="C00000"/>
                        </a:solidFill>
                        <a:latin typeface="Arial Narrow" pitchFamily="34" charset="0"/>
                        <a:ea typeface="Calibri"/>
                        <a:cs typeface="Times New Roman"/>
                      </a:endParaRPr>
                    </a:p>
                    <a:p>
                      <a:pPr algn="l">
                        <a:lnSpc>
                          <a:spcPct val="115000"/>
                        </a:lnSpc>
                        <a:spcAft>
                          <a:spcPts val="0"/>
                        </a:spcAft>
                      </a:pPr>
                      <a:endParaRPr lang="fr-FR" sz="1000" b="1" dirty="0" smtClean="0">
                        <a:solidFill>
                          <a:srgbClr val="C00000"/>
                        </a:solidFill>
                        <a:latin typeface="Arial Narrow" pitchFamily="34" charset="0"/>
                        <a:ea typeface="Calibri"/>
                        <a:cs typeface="Times New Roman"/>
                      </a:endParaRPr>
                    </a:p>
                    <a:p>
                      <a:pPr algn="l">
                        <a:lnSpc>
                          <a:spcPct val="115000"/>
                        </a:lnSpc>
                        <a:spcAft>
                          <a:spcPts val="0"/>
                        </a:spcAft>
                      </a:pPr>
                      <a:r>
                        <a:rPr lang="fr-FR" sz="1000" b="1" dirty="0" smtClean="0">
                          <a:solidFill>
                            <a:srgbClr val="C00000"/>
                          </a:solidFill>
                          <a:latin typeface="Arial Narrow" pitchFamily="34" charset="0"/>
                          <a:ea typeface="Calibri"/>
                          <a:cs typeface="Times New Roman"/>
                        </a:rPr>
                        <a:t>Déplacements dans le logement ou exigés par les démarches liées au handicap de</a:t>
                      </a:r>
                      <a:r>
                        <a:rPr lang="fr-FR" sz="1000" b="1" baseline="0" dirty="0" smtClean="0">
                          <a:solidFill>
                            <a:srgbClr val="C00000"/>
                          </a:solidFill>
                          <a:latin typeface="Arial Narrow" pitchFamily="34" charset="0"/>
                          <a:ea typeface="Calibri"/>
                          <a:cs typeface="Times New Roman"/>
                        </a:rPr>
                        <a:t> la personne et nécessitant la présence personnelle de celle-ci</a:t>
                      </a:r>
                      <a:br>
                        <a:rPr lang="fr-FR" sz="1000" b="1" baseline="0" dirty="0" smtClean="0">
                          <a:solidFill>
                            <a:srgbClr val="C00000"/>
                          </a:solidFill>
                          <a:latin typeface="Arial Narrow" pitchFamily="34" charset="0"/>
                          <a:ea typeface="Calibri"/>
                          <a:cs typeface="Times New Roman"/>
                        </a:rPr>
                      </a:br>
                      <a:endParaRPr lang="fr-FR" sz="1000" b="1" dirty="0">
                        <a:solidFill>
                          <a:srgbClr val="C00000"/>
                        </a:solidFill>
                        <a:latin typeface="Arial Narrow" pitchFamily="34" charset="0"/>
                        <a:ea typeface="Calibri"/>
                        <a:cs typeface="Times New Roman"/>
                      </a:endParaRP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9466">
                <a:tc>
                  <a:txBody>
                    <a:bodyPr/>
                    <a:lstStyle/>
                    <a:p>
                      <a:pPr algn="l">
                        <a:lnSpc>
                          <a:spcPct val="115000"/>
                        </a:lnSpc>
                        <a:spcAft>
                          <a:spcPts val="0"/>
                        </a:spcAft>
                      </a:pPr>
                      <a:endParaRPr lang="fr-FR" sz="600" dirty="0">
                        <a:latin typeface="Calibri"/>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r>
                        <a:rPr lang="fr-FR" sz="1000" b="1" dirty="0" smtClean="0">
                          <a:latin typeface="Arial Narrow" pitchFamily="34" charset="0"/>
                          <a:ea typeface="Calibri"/>
                          <a:cs typeface="Times New Roman"/>
                        </a:rPr>
                        <a:t>ENTRETIEN </a:t>
                      </a:r>
                      <a:r>
                        <a:rPr lang="fr-FR" sz="1000" b="1" dirty="0">
                          <a:latin typeface="Arial Narrow" pitchFamily="34" charset="0"/>
                          <a:ea typeface="Calibri"/>
                          <a:cs typeface="Times New Roman"/>
                        </a:rPr>
                        <a:t/>
                      </a:r>
                      <a:br>
                        <a:rPr lang="fr-FR" sz="1000" b="1" dirty="0">
                          <a:latin typeface="Arial Narrow" pitchFamily="34" charset="0"/>
                          <a:ea typeface="Calibri"/>
                          <a:cs typeface="Times New Roman"/>
                        </a:rPr>
                      </a:br>
                      <a:r>
                        <a:rPr lang="fr-FR" sz="1000" b="1" dirty="0">
                          <a:latin typeface="Arial Narrow" pitchFamily="34" charset="0"/>
                          <a:ea typeface="Calibri"/>
                          <a:cs typeface="Times New Roman"/>
                        </a:rPr>
                        <a:t>PERSONNEL</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lnSpc>
                          <a:spcPct val="115000"/>
                        </a:lnSpc>
                        <a:spcAft>
                          <a:spcPts val="0"/>
                        </a:spcAft>
                      </a:pPr>
                      <a:r>
                        <a:rPr lang="fr-FR" sz="1000" b="1" dirty="0">
                          <a:solidFill>
                            <a:srgbClr val="003300"/>
                          </a:solidFill>
                          <a:latin typeface="Arial Narrow" pitchFamily="34" charset="0"/>
                          <a:ea typeface="Calibri"/>
                          <a:cs typeface="Times New Roman"/>
                        </a:rPr>
                        <a:t>13</a:t>
                      </a:r>
                      <a:r>
                        <a:rPr lang="fr-FR" sz="1000" b="1" dirty="0">
                          <a:solidFill>
                            <a:srgbClr val="C00000"/>
                          </a:solidFill>
                          <a:latin typeface="Arial Narrow" pitchFamily="34" charset="0"/>
                          <a:ea typeface="Calibri"/>
                          <a:cs typeface="Times New Roman"/>
                        </a:rPr>
                        <a:t> </a:t>
                      </a:r>
                      <a:r>
                        <a:rPr lang="fr-FR" sz="1000" dirty="0">
                          <a:latin typeface="Arial Narrow" pitchFamily="34" charset="0"/>
                          <a:ea typeface="Calibri"/>
                          <a:cs typeface="Times New Roman"/>
                        </a:rPr>
                        <a:t>Se laver</a:t>
                      </a:r>
                      <a:r>
                        <a:rPr lang="fr-FR" sz="1000" b="1" dirty="0">
                          <a:solidFill>
                            <a:srgbClr val="C00000"/>
                          </a:solidFill>
                          <a:latin typeface="Arial Narrow" pitchFamily="34" charset="0"/>
                          <a:ea typeface="Calibri"/>
                          <a:cs typeface="Times New Roman"/>
                        </a:rPr>
                        <a:t/>
                      </a:r>
                      <a:br>
                        <a:rPr lang="fr-FR" sz="1000" b="1" dirty="0">
                          <a:solidFill>
                            <a:srgbClr val="C00000"/>
                          </a:solidFill>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14</a:t>
                      </a:r>
                      <a:r>
                        <a:rPr lang="fr-FR" sz="1000" b="1" dirty="0">
                          <a:solidFill>
                            <a:srgbClr val="C00000"/>
                          </a:solidFill>
                          <a:latin typeface="Arial Narrow" pitchFamily="34" charset="0"/>
                          <a:ea typeface="Calibri"/>
                          <a:cs typeface="Times New Roman"/>
                        </a:rPr>
                        <a:t> </a:t>
                      </a:r>
                      <a:r>
                        <a:rPr lang="fr-FR" sz="1000" dirty="0">
                          <a:latin typeface="Arial Narrow" pitchFamily="34" charset="0"/>
                          <a:ea typeface="Calibri"/>
                          <a:cs typeface="Times New Roman"/>
                        </a:rPr>
                        <a:t>Assurer l’élimination et utiliser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les toilettes</a:t>
                      </a:r>
                      <a:r>
                        <a:rPr lang="fr-FR" sz="1000" b="1" dirty="0">
                          <a:solidFill>
                            <a:srgbClr val="C00000"/>
                          </a:solidFill>
                          <a:latin typeface="Arial Narrow" pitchFamily="34" charset="0"/>
                          <a:ea typeface="Calibri"/>
                          <a:cs typeface="Times New Roman"/>
                        </a:rPr>
                        <a:t/>
                      </a:r>
                      <a:br>
                        <a:rPr lang="fr-FR" sz="1000" b="1" dirty="0">
                          <a:solidFill>
                            <a:srgbClr val="C00000"/>
                          </a:solidFill>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15</a:t>
                      </a:r>
                      <a:r>
                        <a:rPr lang="fr-FR" sz="1000" b="1" dirty="0">
                          <a:solidFill>
                            <a:srgbClr val="C00000"/>
                          </a:solidFill>
                          <a:latin typeface="Arial Narrow" pitchFamily="34" charset="0"/>
                          <a:ea typeface="Calibri"/>
                          <a:cs typeface="Times New Roman"/>
                        </a:rPr>
                        <a:t> </a:t>
                      </a:r>
                      <a:r>
                        <a:rPr lang="fr-FR" sz="1000" dirty="0">
                          <a:latin typeface="Arial Narrow" pitchFamily="34" charset="0"/>
                          <a:ea typeface="Calibri"/>
                          <a:cs typeface="Times New Roman"/>
                        </a:rPr>
                        <a:t>S’habiller, se déshabiller et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s’habiller selon les circonstances</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16</a:t>
                      </a:r>
                      <a:r>
                        <a:rPr lang="fr-FR" sz="1000" dirty="0">
                          <a:latin typeface="Arial Narrow" pitchFamily="34" charset="0"/>
                          <a:ea typeface="Calibri"/>
                          <a:cs typeface="Times New Roman"/>
                        </a:rPr>
                        <a:t> Prendre ses repas</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1000" dirty="0">
                          <a:latin typeface="Arial Narrow" pitchFamily="34" charset="0"/>
                          <a:ea typeface="Calibri"/>
                          <a:cs typeface="Times New Roman"/>
                        </a:rPr>
                        <a:t>Toilette : se laver et prendre soin de son corps</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Elimination : assurer l’élimination</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et aller aux toilettes</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S’habiller, se déshabiller et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s’habiller selon les circonstances</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Alimentation : manger et boire et</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besoin d’accompagnement / acte</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5784">
                <a:tc>
                  <a:txBody>
                    <a:bodyPr/>
                    <a:lstStyle/>
                    <a:p>
                      <a:pPr algn="l">
                        <a:lnSpc>
                          <a:spcPct val="115000"/>
                        </a:lnSpc>
                        <a:spcAft>
                          <a:spcPts val="0"/>
                        </a:spcAft>
                      </a:pPr>
                      <a:endParaRPr lang="fr-FR" sz="600" dirty="0">
                        <a:latin typeface="Calibri"/>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endParaRPr lang="fr-FR" sz="1000" b="1" dirty="0" smtClean="0">
                        <a:latin typeface="Arial Narrow" pitchFamily="34" charset="0"/>
                        <a:ea typeface="Calibri"/>
                        <a:cs typeface="Times New Roman"/>
                      </a:endParaRPr>
                    </a:p>
                    <a:p>
                      <a:pPr algn="ctr">
                        <a:lnSpc>
                          <a:spcPct val="115000"/>
                        </a:lnSpc>
                        <a:spcAft>
                          <a:spcPts val="0"/>
                        </a:spcAft>
                      </a:pPr>
                      <a:r>
                        <a:rPr lang="fr-FR" sz="1000" b="1" dirty="0" smtClean="0">
                          <a:latin typeface="Arial Narrow" pitchFamily="34" charset="0"/>
                          <a:ea typeface="Calibri"/>
                          <a:cs typeface="Times New Roman"/>
                        </a:rPr>
                        <a:t>COMMUNICATION</a:t>
                      </a:r>
                      <a:endParaRPr lang="fr-FR" sz="1000" b="1" dirty="0">
                        <a:latin typeface="Arial Narrow" pitchFamily="34" charset="0"/>
                        <a:ea typeface="Calibri"/>
                        <a:cs typeface="Times New Roman"/>
                      </a:endParaRP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lnSpc>
                          <a:spcPct val="115000"/>
                        </a:lnSpc>
                        <a:spcAft>
                          <a:spcPts val="0"/>
                        </a:spcAft>
                      </a:pPr>
                      <a:r>
                        <a:rPr lang="fr-FR" sz="1000" b="1" dirty="0">
                          <a:solidFill>
                            <a:srgbClr val="003300"/>
                          </a:solidFill>
                          <a:latin typeface="Arial Narrow" pitchFamily="34" charset="0"/>
                          <a:ea typeface="Calibri"/>
                          <a:cs typeface="Times New Roman"/>
                        </a:rPr>
                        <a:t>17</a:t>
                      </a:r>
                      <a:r>
                        <a:rPr lang="fr-FR" sz="1000" dirty="0">
                          <a:latin typeface="Arial Narrow" pitchFamily="34" charset="0"/>
                          <a:ea typeface="Calibri"/>
                          <a:cs typeface="Times New Roman"/>
                        </a:rPr>
                        <a:t> Parler</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18</a:t>
                      </a:r>
                      <a:r>
                        <a:rPr lang="fr-FR" sz="1000" dirty="0">
                          <a:latin typeface="Arial Narrow" pitchFamily="34" charset="0"/>
                          <a:ea typeface="Calibri"/>
                          <a:cs typeface="Times New Roman"/>
                        </a:rPr>
                        <a:t> Entendre (percevoir des sons  et</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comprendre)</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19</a:t>
                      </a:r>
                      <a:r>
                        <a:rPr lang="fr-FR" sz="1000" dirty="0">
                          <a:latin typeface="Arial Narrow" pitchFamily="34" charset="0"/>
                          <a:ea typeface="Calibri"/>
                          <a:cs typeface="Times New Roman"/>
                        </a:rPr>
                        <a:t> Voir (distinguer et identifier)</a:t>
                      </a:r>
                      <a:br>
                        <a:rPr lang="fr-FR" sz="1000" dirty="0">
                          <a:latin typeface="Arial Narrow" pitchFamily="34" charset="0"/>
                          <a:ea typeface="Calibri"/>
                          <a:cs typeface="Times New Roman"/>
                        </a:rPr>
                      </a:br>
                      <a:r>
                        <a:rPr lang="fr-FR" sz="1000" b="1" dirty="0">
                          <a:solidFill>
                            <a:srgbClr val="003300"/>
                          </a:solidFill>
                          <a:latin typeface="Arial Narrow" pitchFamily="34" charset="0"/>
                          <a:ea typeface="Calibri"/>
                          <a:cs typeface="Times New Roman"/>
                        </a:rPr>
                        <a:t>20</a:t>
                      </a:r>
                      <a:r>
                        <a:rPr lang="fr-FR" sz="1000" dirty="0">
                          <a:solidFill>
                            <a:srgbClr val="003300"/>
                          </a:solidFill>
                          <a:latin typeface="Arial Narrow" pitchFamily="34" charset="0"/>
                          <a:ea typeface="Calibri"/>
                          <a:cs typeface="Times New Roman"/>
                        </a:rPr>
                        <a:t> </a:t>
                      </a:r>
                      <a:r>
                        <a:rPr lang="fr-FR" sz="1000" dirty="0">
                          <a:latin typeface="Arial Narrow" pitchFamily="34" charset="0"/>
                          <a:ea typeface="Calibri"/>
                          <a:cs typeface="Times New Roman"/>
                        </a:rPr>
                        <a:t>Utiliser des appareils et </a:t>
                      </a:r>
                      <a:br>
                        <a:rPr lang="fr-FR" sz="1000" dirty="0">
                          <a:latin typeface="Arial Narrow" pitchFamily="34" charset="0"/>
                          <a:ea typeface="Calibri"/>
                          <a:cs typeface="Times New Roman"/>
                        </a:rPr>
                      </a:br>
                      <a:r>
                        <a:rPr lang="fr-FR" sz="1000" dirty="0">
                          <a:latin typeface="Arial Narrow" pitchFamily="34" charset="0"/>
                          <a:ea typeface="Calibri"/>
                          <a:cs typeface="Times New Roman"/>
                        </a:rPr>
                        <a:t>      techniques de communication </a:t>
                      </a: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fr-FR" sz="600" dirty="0">
                        <a:latin typeface="Calibri"/>
                        <a:ea typeface="Calibri"/>
                        <a:cs typeface="Times New Roman"/>
                      </a:endParaRPr>
                    </a:p>
                  </a:txBody>
                  <a:tcPr marL="35160" marR="351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ZoneTexte 4"/>
          <p:cNvSpPr txBox="1"/>
          <p:nvPr/>
        </p:nvSpPr>
        <p:spPr>
          <a:xfrm>
            <a:off x="108223" y="162124"/>
            <a:ext cx="7344816" cy="2154436"/>
          </a:xfrm>
          <a:prstGeom prst="rect">
            <a:avLst/>
          </a:prstGeom>
          <a:noFill/>
        </p:spPr>
        <p:txBody>
          <a:bodyPr wrap="square" rtlCol="0">
            <a:spAutoFit/>
          </a:bodyPr>
          <a:lstStyle/>
          <a:p>
            <a:r>
              <a:rPr lang="fr-FR" sz="1100" b="1" dirty="0" smtClean="0">
                <a:solidFill>
                  <a:srgbClr val="0070C0"/>
                </a:solidFill>
                <a:latin typeface="Arial Narrow" pitchFamily="34" charset="0"/>
              </a:rPr>
              <a:t>      </a:t>
            </a:r>
            <a:r>
              <a:rPr lang="fr-FR" sz="1200" b="1" dirty="0" smtClean="0">
                <a:solidFill>
                  <a:srgbClr val="0070C0"/>
                </a:solidFill>
                <a:latin typeface="Arial Narrow" pitchFamily="34" charset="0"/>
              </a:rPr>
              <a:t>La Prestation de Compensation du Handicap (PCH) « nouveaux publics » : un droit à faire valoir !</a:t>
            </a:r>
          </a:p>
          <a:p>
            <a:pPr algn="just"/>
            <a:r>
              <a:rPr lang="fr-FR" sz="1100" dirty="0" smtClean="0">
                <a:latin typeface="Arial Narrow" pitchFamily="34" charset="0"/>
              </a:rPr>
              <a:t>Le décret du 19 avril dernier (n° 2022-570) permet à partir du 1</a:t>
            </a:r>
            <a:r>
              <a:rPr lang="fr-FR" sz="1100" baseline="30000" dirty="0" smtClean="0">
                <a:latin typeface="Arial Narrow" pitchFamily="34" charset="0"/>
              </a:rPr>
              <a:t>er</a:t>
            </a:r>
            <a:r>
              <a:rPr lang="fr-FR" sz="1100" dirty="0" smtClean="0">
                <a:latin typeface="Arial Narrow" pitchFamily="34" charset="0"/>
              </a:rPr>
              <a:t> janvier un accès plus juste à la PCH volet «Aide Humaine», notamment pour les personnes handicapées psychiques. Nous avons résumé les grandes lignes dans les tableaux ci-dessous, où figurent les nouvelles possibilités en </a:t>
            </a:r>
            <a:r>
              <a:rPr lang="fr-FR" sz="1100" b="1" dirty="0" smtClean="0">
                <a:solidFill>
                  <a:srgbClr val="C00000"/>
                </a:solidFill>
                <a:latin typeface="Arial Narrow" pitchFamily="34" charset="0"/>
              </a:rPr>
              <a:t>rouge</a:t>
            </a:r>
            <a:r>
              <a:rPr lang="fr-FR" sz="1100" dirty="0" smtClean="0">
                <a:latin typeface="Arial Narrow" pitchFamily="34" charset="0"/>
              </a:rPr>
              <a:t>. Cela ouvre le champ des possibles ! Nous attirons votre attention sur le fait que le certificat médical devra tenir compte de ces changements. Nous vous recommandons de déposer des dossiers si votre proche est éligible ; n’hésitez pas à faire appel aux bénévoles de l’</a:t>
            </a:r>
            <a:r>
              <a:rPr lang="fr-FR" sz="1100" dirty="0" err="1" smtClean="0">
                <a:latin typeface="Arial Narrow" pitchFamily="34" charset="0"/>
              </a:rPr>
              <a:t>Unafam</a:t>
            </a:r>
            <a:r>
              <a:rPr lang="fr-FR" sz="1100" dirty="0" smtClean="0">
                <a:latin typeface="Arial Narrow" pitchFamily="34" charset="0"/>
              </a:rPr>
              <a:t> 29 qui vous guideront pour remplir au mieux le dossier de demande de PCH à la MDPH.</a:t>
            </a:r>
          </a:p>
          <a:p>
            <a:r>
              <a:rPr lang="fr-FR" sz="1100" dirty="0" smtClean="0">
                <a:latin typeface="Arial Narrow" pitchFamily="34" charset="0"/>
              </a:rPr>
              <a:t>Une ombre au tableau : le financement de cette mesure, qui incombe aux Départements.</a:t>
            </a:r>
          </a:p>
          <a:p>
            <a:r>
              <a:rPr lang="fr-FR" sz="1100" dirty="0" smtClean="0">
                <a:latin typeface="Arial Narrow" pitchFamily="34" charset="0"/>
              </a:rPr>
              <a:t/>
            </a:r>
            <a:br>
              <a:rPr lang="fr-FR" sz="1100" dirty="0" smtClean="0">
                <a:latin typeface="Arial Narrow" pitchFamily="34" charset="0"/>
              </a:rPr>
            </a:br>
            <a:r>
              <a:rPr lang="fr-FR" sz="1100" i="1" dirty="0" smtClean="0">
                <a:latin typeface="Arial Narrow" pitchFamily="34" charset="0"/>
              </a:rPr>
              <a:t>Lien pour consulter l’annexe 2-5 du code de l’action sociale et des familles :</a:t>
            </a:r>
            <a:r>
              <a:rPr lang="fr-FR" sz="1100" dirty="0" smtClean="0">
                <a:latin typeface="Arial Narrow" pitchFamily="34" charset="0"/>
              </a:rPr>
              <a:t/>
            </a:r>
            <a:br>
              <a:rPr lang="fr-FR" sz="1100" dirty="0" smtClean="0">
                <a:latin typeface="Arial Narrow" pitchFamily="34" charset="0"/>
              </a:rPr>
            </a:br>
            <a:r>
              <a:rPr lang="fr-FR" sz="1100" dirty="0" smtClean="0">
                <a:latin typeface="Arial Narrow" pitchFamily="34" charset="0"/>
                <a:hlinkClick r:id="rId2"/>
              </a:rPr>
              <a:t>https://www.legifrance.gouv.fr/codes/article_lc/LEGIARTI000045604981</a:t>
            </a:r>
            <a:r>
              <a:rPr lang="fr-FR" sz="1100" dirty="0" smtClean="0">
                <a:latin typeface="Arial Narrow" pitchFamily="34" charset="0"/>
              </a:rPr>
              <a:t/>
            </a:r>
            <a:br>
              <a:rPr lang="fr-FR" sz="1100" dirty="0" smtClean="0">
                <a:latin typeface="Arial Narrow" pitchFamily="34" charset="0"/>
              </a:rPr>
            </a:br>
            <a:r>
              <a:rPr lang="fr-FR" sz="1100" dirty="0" smtClean="0"/>
              <a:t> </a:t>
            </a:r>
            <a:r>
              <a:rPr lang="fr-FR" sz="1100" dirty="0" smtClean="0">
                <a:latin typeface="Arial Narrow" pitchFamily="34" charset="0"/>
              </a:rPr>
              <a:t/>
            </a:r>
            <a:br>
              <a:rPr lang="fr-FR" sz="1100" dirty="0" smtClean="0">
                <a:latin typeface="Arial Narrow" pitchFamily="34" charset="0"/>
              </a:rPr>
            </a:br>
            <a:endParaRPr lang="fr-FR" sz="1200" dirty="0" smtClean="0">
              <a:latin typeface="Arial Narrow" pitchFamily="34" charset="0"/>
            </a:endParaRPr>
          </a:p>
        </p:txBody>
      </p:sp>
      <p:sp>
        <p:nvSpPr>
          <p:cNvPr id="6" name="ZoneTexte 5"/>
          <p:cNvSpPr txBox="1"/>
          <p:nvPr/>
        </p:nvSpPr>
        <p:spPr>
          <a:xfrm>
            <a:off x="7020991" y="90116"/>
            <a:ext cx="364076" cy="276999"/>
          </a:xfrm>
          <a:prstGeom prst="rect">
            <a:avLst/>
          </a:prstGeom>
          <a:noFill/>
        </p:spPr>
        <p:txBody>
          <a:bodyPr wrap="square" rtlCol="0">
            <a:spAutoFit/>
          </a:bodyPr>
          <a:lstStyle/>
          <a:p>
            <a:r>
              <a:rPr lang="fr-FR" sz="1200" b="1" dirty="0" smtClean="0">
                <a:solidFill>
                  <a:srgbClr val="0070C0"/>
                </a:solidFill>
                <a:latin typeface="Ink Free" pitchFamily="66" charset="0"/>
              </a:rPr>
              <a:t>4</a:t>
            </a:r>
            <a:endParaRPr lang="fr-FR" sz="1200" b="1" dirty="0">
              <a:solidFill>
                <a:srgbClr val="0070C0"/>
              </a:solidFill>
              <a:latin typeface="Ink Free" pitchFamily="66" charset="0"/>
            </a:endParaRPr>
          </a:p>
        </p:txBody>
      </p:sp>
      <p:sp>
        <p:nvSpPr>
          <p:cNvPr id="20" name="Triangle isocèle 19"/>
          <p:cNvSpPr/>
          <p:nvPr/>
        </p:nvSpPr>
        <p:spPr>
          <a:xfrm rot="5400000">
            <a:off x="180231" y="234132"/>
            <a:ext cx="123456" cy="1234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475110" rtl="0" eaLnBrk="1" latinLnBrk="0" hangingPunct="1">
              <a:defRPr sz="2900" kern="1200">
                <a:solidFill>
                  <a:schemeClr val="lt1"/>
                </a:solidFill>
                <a:latin typeface="+mn-lt"/>
                <a:ea typeface="+mn-ea"/>
                <a:cs typeface="+mn-cs"/>
              </a:defRPr>
            </a:lvl1pPr>
            <a:lvl2pPr marL="737555" algn="l" defTabSz="1475110" rtl="0" eaLnBrk="1" latinLnBrk="0" hangingPunct="1">
              <a:defRPr sz="2900" kern="1200">
                <a:solidFill>
                  <a:schemeClr val="lt1"/>
                </a:solidFill>
                <a:latin typeface="+mn-lt"/>
                <a:ea typeface="+mn-ea"/>
                <a:cs typeface="+mn-cs"/>
              </a:defRPr>
            </a:lvl2pPr>
            <a:lvl3pPr marL="1475110" algn="l" defTabSz="1475110" rtl="0" eaLnBrk="1" latinLnBrk="0" hangingPunct="1">
              <a:defRPr sz="2900" kern="1200">
                <a:solidFill>
                  <a:schemeClr val="lt1"/>
                </a:solidFill>
                <a:latin typeface="+mn-lt"/>
                <a:ea typeface="+mn-ea"/>
                <a:cs typeface="+mn-cs"/>
              </a:defRPr>
            </a:lvl3pPr>
            <a:lvl4pPr marL="2212665" algn="l" defTabSz="1475110" rtl="0" eaLnBrk="1" latinLnBrk="0" hangingPunct="1">
              <a:defRPr sz="2900" kern="1200">
                <a:solidFill>
                  <a:schemeClr val="lt1"/>
                </a:solidFill>
                <a:latin typeface="+mn-lt"/>
                <a:ea typeface="+mn-ea"/>
                <a:cs typeface="+mn-cs"/>
              </a:defRPr>
            </a:lvl4pPr>
            <a:lvl5pPr marL="2950220" algn="l" defTabSz="1475110" rtl="0" eaLnBrk="1" latinLnBrk="0" hangingPunct="1">
              <a:defRPr sz="2900" kern="1200">
                <a:solidFill>
                  <a:schemeClr val="lt1"/>
                </a:solidFill>
                <a:latin typeface="+mn-lt"/>
                <a:ea typeface="+mn-ea"/>
                <a:cs typeface="+mn-cs"/>
              </a:defRPr>
            </a:lvl5pPr>
            <a:lvl6pPr marL="3687775" algn="l" defTabSz="1475110" rtl="0" eaLnBrk="1" latinLnBrk="0" hangingPunct="1">
              <a:defRPr sz="2900" kern="1200">
                <a:solidFill>
                  <a:schemeClr val="lt1"/>
                </a:solidFill>
                <a:latin typeface="+mn-lt"/>
                <a:ea typeface="+mn-ea"/>
                <a:cs typeface="+mn-cs"/>
              </a:defRPr>
            </a:lvl6pPr>
            <a:lvl7pPr marL="4425330" algn="l" defTabSz="1475110" rtl="0" eaLnBrk="1" latinLnBrk="0" hangingPunct="1">
              <a:defRPr sz="2900" kern="1200">
                <a:solidFill>
                  <a:schemeClr val="lt1"/>
                </a:solidFill>
                <a:latin typeface="+mn-lt"/>
                <a:ea typeface="+mn-ea"/>
                <a:cs typeface="+mn-cs"/>
              </a:defRPr>
            </a:lvl7pPr>
            <a:lvl8pPr marL="5162885" algn="l" defTabSz="1475110" rtl="0" eaLnBrk="1" latinLnBrk="0" hangingPunct="1">
              <a:defRPr sz="2900" kern="1200">
                <a:solidFill>
                  <a:schemeClr val="lt1"/>
                </a:solidFill>
                <a:latin typeface="+mn-lt"/>
                <a:ea typeface="+mn-ea"/>
                <a:cs typeface="+mn-cs"/>
              </a:defRPr>
            </a:lvl8pPr>
            <a:lvl9pPr marL="5900440" algn="l" defTabSz="1475110" rtl="0" eaLnBrk="1" latinLnBrk="0" hangingPunct="1">
              <a:defRPr sz="2900" kern="1200">
                <a:solidFill>
                  <a:schemeClr val="lt1"/>
                </a:solidFill>
                <a:latin typeface="+mn-lt"/>
                <a:ea typeface="+mn-ea"/>
                <a:cs typeface="+mn-cs"/>
              </a:defRPr>
            </a:lvl9pPr>
          </a:lstStyle>
          <a:p>
            <a:pPr algn="ctr"/>
            <a:endParaRPr lang="fr-FR"/>
          </a:p>
        </p:txBody>
      </p:sp>
      <p:sp>
        <p:nvSpPr>
          <p:cNvPr id="3074" name="AutoShape 2" descr="Etre représenté - Handicap PR29 Finistè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3" name="Picture 3" descr="C:\Users\franc\Desktop\download.png"/>
          <p:cNvPicPr>
            <a:picLocks noChangeAspect="1" noChangeArrowheads="1"/>
          </p:cNvPicPr>
          <p:nvPr/>
        </p:nvPicPr>
        <p:blipFill>
          <a:blip r:embed="rId3" cstate="print"/>
          <a:srcRect/>
          <a:stretch>
            <a:fillRect/>
          </a:stretch>
        </p:blipFill>
        <p:spPr bwMode="auto">
          <a:xfrm>
            <a:off x="3852639" y="7362924"/>
            <a:ext cx="1218801" cy="329077"/>
          </a:xfrm>
          <a:prstGeom prst="rect">
            <a:avLst/>
          </a:prstGeom>
          <a:noFill/>
        </p:spPr>
      </p:pic>
      <p:sp>
        <p:nvSpPr>
          <p:cNvPr id="25" name="ZoneTexte 24"/>
          <p:cNvSpPr txBox="1"/>
          <p:nvPr/>
        </p:nvSpPr>
        <p:spPr>
          <a:xfrm>
            <a:off x="4788743" y="8155012"/>
            <a:ext cx="434734" cy="261610"/>
          </a:xfrm>
          <a:prstGeom prst="rect">
            <a:avLst/>
          </a:prstGeom>
          <a:noFill/>
        </p:spPr>
        <p:txBody>
          <a:bodyPr wrap="none" rtlCol="0">
            <a:spAutoFit/>
          </a:bodyPr>
          <a:lstStyle/>
          <a:p>
            <a:r>
              <a:rPr lang="fr-FR" sz="1100" b="1" dirty="0" smtClean="0">
                <a:latin typeface="Arial Narrow" pitchFamily="34" charset="0"/>
              </a:rPr>
              <a:t>FMN</a:t>
            </a:r>
            <a:endParaRPr lang="fr-FR" sz="1100" b="1" dirty="0">
              <a:latin typeface="Arial Narrow" pitchFamily="34" charset="0"/>
            </a:endParaRPr>
          </a:p>
        </p:txBody>
      </p:sp>
      <p:pic>
        <p:nvPicPr>
          <p:cNvPr id="19" name="Picture 2" descr="D:\Francine\Pictures\DPOUR FETESet nouvelles\A1NOEL\01VOEUX ANNUELS\19carte de voeux 2023\images\autres inclusions images\triskell.jpg"/>
          <p:cNvPicPr>
            <a:picLocks noChangeAspect="1" noChangeArrowheads="1"/>
          </p:cNvPicPr>
          <p:nvPr/>
        </p:nvPicPr>
        <p:blipFill>
          <a:blip r:embed="rId4" cstate="print"/>
          <a:srcRect/>
          <a:stretch>
            <a:fillRect/>
          </a:stretch>
        </p:blipFill>
        <p:spPr bwMode="auto">
          <a:xfrm rot="10800000">
            <a:off x="540271" y="8443044"/>
            <a:ext cx="1202699" cy="1440160"/>
          </a:xfrm>
          <a:prstGeom prst="rect">
            <a:avLst/>
          </a:prstGeom>
          <a:noFill/>
        </p:spPr>
      </p:pic>
      <p:sp>
        <p:nvSpPr>
          <p:cNvPr id="21" name="ZoneTexte 20"/>
          <p:cNvSpPr txBox="1"/>
          <p:nvPr/>
        </p:nvSpPr>
        <p:spPr>
          <a:xfrm>
            <a:off x="1836415" y="8443044"/>
            <a:ext cx="3168352" cy="1446550"/>
          </a:xfrm>
          <a:prstGeom prst="rect">
            <a:avLst/>
          </a:prstGeom>
          <a:solidFill>
            <a:srgbClr val="FFFF99"/>
          </a:solidFill>
          <a:ln>
            <a:solidFill>
              <a:schemeClr val="accent1"/>
            </a:solidFill>
          </a:ln>
        </p:spPr>
        <p:txBody>
          <a:bodyPr wrap="square" rtlCol="0">
            <a:spAutoFit/>
          </a:bodyPr>
          <a:lstStyle/>
          <a:p>
            <a:pPr algn="ctr"/>
            <a:endParaRPr lang="fr-FR" sz="2000" b="1" dirty="0" smtClean="0">
              <a:solidFill>
                <a:srgbClr val="0070C0"/>
              </a:solidFill>
              <a:latin typeface="Ink Free" pitchFamily="66" charset="0"/>
            </a:endParaRPr>
          </a:p>
          <a:p>
            <a:pPr algn="ctr"/>
            <a:r>
              <a:rPr lang="fr-FR" sz="2000" b="1" dirty="0" smtClean="0">
                <a:solidFill>
                  <a:srgbClr val="0070C0"/>
                </a:solidFill>
                <a:latin typeface="Ink Free" pitchFamily="66" charset="0"/>
              </a:rPr>
              <a:t>La citation </a:t>
            </a:r>
          </a:p>
          <a:p>
            <a:pPr algn="ctr"/>
            <a:r>
              <a:rPr lang="fr-FR" sz="1200" b="1" dirty="0" smtClean="0">
                <a:solidFill>
                  <a:srgbClr val="0070C0"/>
                </a:solidFill>
                <a:latin typeface="Arial Narrow" pitchFamily="34" charset="0"/>
              </a:rPr>
              <a:t>« Ne juge pas chaque jour à la récolte que tu fais, </a:t>
            </a:r>
            <a:br>
              <a:rPr lang="fr-FR" sz="1200" b="1" dirty="0" smtClean="0">
                <a:solidFill>
                  <a:srgbClr val="0070C0"/>
                </a:solidFill>
                <a:latin typeface="Arial Narrow" pitchFamily="34" charset="0"/>
              </a:rPr>
            </a:br>
            <a:r>
              <a:rPr lang="fr-FR" sz="1200" b="1" dirty="0" smtClean="0">
                <a:solidFill>
                  <a:srgbClr val="0070C0"/>
                </a:solidFill>
                <a:latin typeface="Arial Narrow" pitchFamily="34" charset="0"/>
              </a:rPr>
              <a:t>mais aux graines que tu sèmes ».</a:t>
            </a:r>
          </a:p>
          <a:p>
            <a:pPr algn="ctr"/>
            <a:r>
              <a:rPr lang="fr-FR" sz="1200" dirty="0" smtClean="0"/>
              <a:t>  </a:t>
            </a:r>
            <a:r>
              <a:rPr lang="fr-FR" sz="1000" b="1" i="1" dirty="0" smtClean="0">
                <a:solidFill>
                  <a:srgbClr val="0070C0"/>
                </a:solidFill>
                <a:latin typeface="Arial Narrow" pitchFamily="34" charset="0"/>
              </a:rPr>
              <a:t>Robert Louis Stevenson</a:t>
            </a:r>
          </a:p>
          <a:p>
            <a:r>
              <a:rPr lang="fr-FR" sz="1200" b="1" i="1" dirty="0" smtClean="0">
                <a:solidFill>
                  <a:srgbClr val="0070C0"/>
                </a:solidFill>
                <a:latin typeface="Arial Narrow" pitchFamily="34" charset="0"/>
              </a:rPr>
              <a:t> </a:t>
            </a:r>
            <a:endParaRPr lang="fr-FR" sz="1100" b="1" i="1" dirty="0" smtClean="0">
              <a:latin typeface="Arial Narrow" pitchFamily="34" charset="0"/>
            </a:endParaRPr>
          </a:p>
        </p:txBody>
      </p:sp>
      <p:pic>
        <p:nvPicPr>
          <p:cNvPr id="24" name="Picture 2" descr="C:\Users\franc\Desktop\Ldoré.jpg"/>
          <p:cNvPicPr>
            <a:picLocks noChangeAspect="1" noChangeArrowheads="1"/>
          </p:cNvPicPr>
          <p:nvPr/>
        </p:nvPicPr>
        <p:blipFill>
          <a:blip r:embed="rId5" cstate="print"/>
          <a:srcRect/>
          <a:stretch>
            <a:fillRect/>
          </a:stretch>
        </p:blipFill>
        <p:spPr bwMode="auto">
          <a:xfrm>
            <a:off x="3420591" y="10076342"/>
            <a:ext cx="1872208" cy="617058"/>
          </a:xfrm>
          <a:prstGeom prst="rect">
            <a:avLst/>
          </a:prstGeom>
          <a:noFill/>
          <a:ln w="28575">
            <a:noFill/>
          </a:ln>
        </p:spPr>
      </p:pic>
      <p:pic>
        <p:nvPicPr>
          <p:cNvPr id="33" name="Picture 2" descr="C:\Users\franc\Desktop\Ldoré.jpg"/>
          <p:cNvPicPr>
            <a:picLocks noChangeAspect="1" noChangeArrowheads="1"/>
          </p:cNvPicPr>
          <p:nvPr/>
        </p:nvPicPr>
        <p:blipFill>
          <a:blip r:embed="rId5" cstate="print"/>
          <a:srcRect/>
          <a:stretch>
            <a:fillRect/>
          </a:stretch>
        </p:blipFill>
        <p:spPr bwMode="auto">
          <a:xfrm>
            <a:off x="1620391" y="10076342"/>
            <a:ext cx="1872208" cy="617058"/>
          </a:xfrm>
          <a:prstGeom prst="rect">
            <a:avLst/>
          </a:prstGeom>
          <a:noFill/>
          <a:ln w="28575">
            <a:noFill/>
          </a:ln>
        </p:spPr>
      </p:pic>
      <p:pic>
        <p:nvPicPr>
          <p:cNvPr id="34" name="Picture 2" descr="C:\Users\franc\Desktop\Ldoré.jpg"/>
          <p:cNvPicPr>
            <a:picLocks noChangeAspect="1" noChangeArrowheads="1"/>
          </p:cNvPicPr>
          <p:nvPr/>
        </p:nvPicPr>
        <p:blipFill>
          <a:blip r:embed="rId5" cstate="print"/>
          <a:srcRect/>
          <a:stretch>
            <a:fillRect/>
          </a:stretch>
        </p:blipFill>
        <p:spPr bwMode="auto">
          <a:xfrm>
            <a:off x="-251817" y="10076342"/>
            <a:ext cx="1872208" cy="617058"/>
          </a:xfrm>
          <a:prstGeom prst="rect">
            <a:avLst/>
          </a:prstGeom>
          <a:noFill/>
          <a:ln w="28575">
            <a:noFill/>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5856</TotalTime>
  <Words>799</Words>
  <Application>Microsoft Office PowerPoint</Application>
  <PresentationFormat>Personnalisé</PresentationFormat>
  <Paragraphs>346</Paragraphs>
  <Slides>4</Slides>
  <Notes>2</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Diapositive 1</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francine molon noblot</dc:creator>
  <cp:lastModifiedBy>francine molon noblot</cp:lastModifiedBy>
  <cp:revision>1363</cp:revision>
  <dcterms:created xsi:type="dcterms:W3CDTF">2021-06-26T14:40:22Z</dcterms:created>
  <dcterms:modified xsi:type="dcterms:W3CDTF">2023-01-21T11:01:36Z</dcterms:modified>
</cp:coreProperties>
</file>